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9"/>
  </p:notesMasterIdLst>
  <p:sldIdLst>
    <p:sldId id="277" r:id="rId2"/>
    <p:sldId id="257" r:id="rId3"/>
    <p:sldId id="259" r:id="rId4"/>
    <p:sldId id="260" r:id="rId5"/>
    <p:sldId id="258" r:id="rId6"/>
    <p:sldId id="264"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301" r:id="rId45"/>
    <p:sldId id="302" r:id="rId46"/>
    <p:sldId id="303" r:id="rId47"/>
    <p:sldId id="30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9" d="100"/>
          <a:sy n="69" d="100"/>
        </p:scale>
        <p:origin x="-138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76C3FB0-7DDC-4D65-8368-C205303BEFC1}" type="datetimeFigureOut">
              <a:rPr lang="en-US"/>
              <a:pPr>
                <a:defRPr/>
              </a:pPr>
              <a:t>3/20/2020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875EBBB-DD7A-4AEF-979B-F2F644AEC3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C39C56-49F3-4871-88FA-FE5810275E5C}"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001A40-1446-40E9-9AA5-94FE4BC411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BCE854-2977-41C3-A580-FB46AF87307F}"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29C9DF-0839-4CEE-94AA-3ADA82FAEC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FEE8C8-4511-4AB8-92B7-B596302D6647}"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9DA7F6-B2DB-4B4D-94B5-DB4DD8575D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E339CF-073A-4B8E-9838-87ADAB05CEA7}"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B2D183-CDFD-490D-94CE-F92064697D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911983-A661-4B9E-982A-51B2DC70B247}"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CCBDD1-6396-4738-9045-69515407E1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B9ED16-FDFA-4095-9DB9-B2E0428BD8F4}"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BFEFA-6576-486D-A6F2-59CF9CAF08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9E32B38-FD30-42EA-B76D-B587021FA3F6}" type="datetimeFigureOut">
              <a:rPr lang="en-US"/>
              <a:pPr>
                <a:defRPr/>
              </a:pPr>
              <a:t>3/20/2020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596217-13B4-4306-9E31-125044E38C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372B95-958C-4615-B970-881CC3095272}" type="datetimeFigureOut">
              <a:rPr lang="en-US"/>
              <a:pPr>
                <a:defRPr/>
              </a:pPr>
              <a:t>3/20/2020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5DBC3F-9652-48F1-8F5E-87B1D4FB7D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820191-C8CC-44E0-B440-6CCD6A4F2C90}" type="datetimeFigureOut">
              <a:rPr lang="en-US"/>
              <a:pPr>
                <a:defRPr/>
              </a:pPr>
              <a:t>3/20/2020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DF5C3A-EA64-4669-8570-0699CE9971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F06BE4-F7E0-4F2B-8D51-BD5160AA35CB}"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593B85-B1F9-40E6-8768-CFA4BF94CF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9AB669-6A71-420A-86D6-08BC5DEAF5EC}"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D408AF-8DC6-4E70-8652-47A4A56E93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05FB610-78B0-4607-A553-8ED792C1AEAE}" type="datetimeFigureOut">
              <a:rPr lang="en-US"/>
              <a:pPr>
                <a:defRPr/>
              </a:pPr>
              <a:t>3/20/2020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021DF2C-9C28-43D5-9A12-74DC1048D6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clubtechnical.com/material-removal-proces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228600" y="2362200"/>
            <a:ext cx="7772400" cy="1470025"/>
          </a:xfrm>
        </p:spPr>
        <p:txBody>
          <a:bodyPr/>
          <a:lstStyle/>
          <a:p>
            <a:r>
              <a:rPr lang="en-US" sz="7200" b="1" smtClean="0">
                <a:latin typeface="Times New Roman" pitchFamily="18" charset="0"/>
                <a:cs typeface="Times New Roman" pitchFamily="18" charset="0"/>
              </a:rPr>
              <a:t>      BROACHING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1143000" y="685800"/>
            <a:ext cx="7620000" cy="5754688"/>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Broaching Methods</a:t>
            </a:r>
          </a:p>
          <a:p>
            <a:endParaRPr lang="en-US" sz="2800" b="1">
              <a:latin typeface="Times New Roman" pitchFamily="18" charset="0"/>
              <a:cs typeface="Times New Roman" pitchFamily="18" charset="0"/>
            </a:endParaRPr>
          </a:p>
          <a:p>
            <a:r>
              <a:rPr lang="en-US" sz="2400">
                <a:latin typeface="Times New Roman" pitchFamily="18" charset="0"/>
                <a:cs typeface="Times New Roman" pitchFamily="18" charset="0"/>
              </a:rPr>
              <a:t>Following are the classification of broaching methods:</a:t>
            </a:r>
          </a:p>
          <a:p>
            <a:r>
              <a:rPr lang="en-US" sz="2400">
                <a:latin typeface="Times New Roman" pitchFamily="18" charset="0"/>
                <a:cs typeface="Times New Roman" pitchFamily="18" charset="0"/>
              </a:rPr>
              <a:t>Pull Broaching</a:t>
            </a:r>
          </a:p>
          <a:p>
            <a:r>
              <a:rPr lang="en-US" sz="2400">
                <a:latin typeface="Times New Roman" pitchFamily="18" charset="0"/>
                <a:cs typeface="Times New Roman" pitchFamily="18" charset="0"/>
              </a:rPr>
              <a:t>Push Broaching</a:t>
            </a:r>
          </a:p>
          <a:p>
            <a:r>
              <a:rPr lang="en-US" sz="2400">
                <a:latin typeface="Times New Roman" pitchFamily="18" charset="0"/>
                <a:cs typeface="Times New Roman" pitchFamily="18" charset="0"/>
              </a:rPr>
              <a:t>Surface Broaching</a:t>
            </a:r>
          </a:p>
          <a:p>
            <a:r>
              <a:rPr lang="en-US" sz="2400">
                <a:latin typeface="Times New Roman" pitchFamily="18" charset="0"/>
                <a:cs typeface="Times New Roman" pitchFamily="18" charset="0"/>
              </a:rPr>
              <a:t>Continuous Broaching</a:t>
            </a:r>
          </a:p>
          <a:p>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Pull Broaching</a:t>
            </a:r>
          </a:p>
          <a:p>
            <a:endParaRPr lang="en-US" sz="2400" b="1">
              <a:latin typeface="Times New Roman" pitchFamily="18" charset="0"/>
              <a:cs typeface="Times New Roman" pitchFamily="18" charset="0"/>
            </a:endParaRPr>
          </a:p>
          <a:p>
            <a:r>
              <a:rPr lang="en-US" sz="2400">
                <a:latin typeface="Times New Roman" pitchFamily="18" charset="0"/>
                <a:cs typeface="Times New Roman" pitchFamily="18" charset="0"/>
              </a:rPr>
              <a:t>In the pull broaching the work is held fixed and the broach is pulled through the work. Usually, broaches are very long and are held in a special head. Pull broaching method is used for internal broaching but it also used for some surface broaching.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609600" y="336550"/>
            <a:ext cx="7848600" cy="61245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Push Broaching</a:t>
            </a:r>
          </a:p>
          <a:p>
            <a:endParaRPr lang="en-US" sz="2000" b="1">
              <a:latin typeface="Times New Roman" pitchFamily="18" charset="0"/>
              <a:cs typeface="Times New Roman" pitchFamily="18" charset="0"/>
            </a:endParaRPr>
          </a:p>
          <a:p>
            <a:r>
              <a:rPr lang="en-US" sz="2000">
                <a:latin typeface="Times New Roman" pitchFamily="18" charset="0"/>
                <a:cs typeface="Times New Roman" pitchFamily="18" charset="0"/>
              </a:rPr>
              <a:t>In the push broaching the work is fixed and the broach is pushed through the work. Hand and hydraulic arbor presses are commonly used for push broaching. This method is used for sizing holes and cutting keyways.</a:t>
            </a:r>
          </a:p>
          <a:p>
            <a:endParaRPr lang="en-US" sz="2000">
              <a:latin typeface="Times New Roman" pitchFamily="18" charset="0"/>
              <a:cs typeface="Times New Roman" pitchFamily="18" charset="0"/>
            </a:endParaRPr>
          </a:p>
          <a:p>
            <a:r>
              <a:rPr lang="en-US" sz="2400" b="1">
                <a:latin typeface="Times New Roman" pitchFamily="18" charset="0"/>
                <a:cs typeface="Times New Roman" pitchFamily="18" charset="0"/>
              </a:rPr>
              <a:t>Surface Broaching</a:t>
            </a:r>
          </a:p>
          <a:p>
            <a:endParaRPr lang="en-US" sz="2000" b="1">
              <a:latin typeface="Times New Roman" pitchFamily="18" charset="0"/>
              <a:cs typeface="Times New Roman" pitchFamily="18" charset="0"/>
            </a:endParaRPr>
          </a:p>
          <a:p>
            <a:r>
              <a:rPr lang="en-US" sz="2000">
                <a:latin typeface="Times New Roman" pitchFamily="18" charset="0"/>
                <a:cs typeface="Times New Roman" pitchFamily="18" charset="0"/>
              </a:rPr>
              <a:t>In surface broaching either the work or the broaching tool moves across the other. This method has become an important means of surface finishing. Many irregular or intricate shapes can be broached by surface broaching, but the tools must be specially designed for each job.</a:t>
            </a:r>
          </a:p>
          <a:p>
            <a:endParaRPr lang="en-US" sz="2000">
              <a:latin typeface="Times New Roman" pitchFamily="18" charset="0"/>
              <a:cs typeface="Times New Roman" pitchFamily="18" charset="0"/>
            </a:endParaRPr>
          </a:p>
          <a:p>
            <a:r>
              <a:rPr lang="en-US" sz="2400" b="1">
                <a:latin typeface="Times New Roman" pitchFamily="18" charset="0"/>
                <a:cs typeface="Times New Roman" pitchFamily="18" charset="0"/>
              </a:rPr>
              <a:t>Continuous Broaching</a:t>
            </a:r>
          </a:p>
          <a:p>
            <a:endParaRPr lang="en-US" sz="2000" b="1">
              <a:latin typeface="Times New Roman" pitchFamily="18" charset="0"/>
              <a:cs typeface="Times New Roman" pitchFamily="18" charset="0"/>
            </a:endParaRPr>
          </a:p>
          <a:p>
            <a:r>
              <a:rPr lang="en-US" sz="2000">
                <a:latin typeface="Times New Roman" pitchFamily="18" charset="0"/>
                <a:cs typeface="Times New Roman" pitchFamily="18" charset="0"/>
              </a:rPr>
              <a:t>In continuous broaching the work is moved continuously and the broach us held stationary. The movement of work may be either straight horizontal or circular. The continuous broaching method is mostly used for broaching a number of similar works at the same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PERSONAL\Desktop\wt-2\Continous-Broaching-Machine.jpg"/>
          <p:cNvPicPr>
            <a:picLocks noChangeAspect="1" noChangeArrowheads="1"/>
          </p:cNvPicPr>
          <p:nvPr/>
        </p:nvPicPr>
        <p:blipFill>
          <a:blip r:embed="rId2" cstate="print"/>
          <a:srcRect/>
          <a:stretch>
            <a:fillRect/>
          </a:stretch>
        </p:blipFill>
        <p:spPr bwMode="auto">
          <a:xfrm>
            <a:off x="1143000" y="884238"/>
            <a:ext cx="6934200" cy="46783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600200"/>
            <a:ext cx="7848600" cy="3170238"/>
          </a:xfrm>
          <a:prstGeom prst="rect">
            <a:avLst/>
          </a:prstGeom>
        </p:spPr>
        <p:txBody>
          <a:bodyPr>
            <a:spAutoFit/>
          </a:bodyPr>
          <a:lstStyle/>
          <a:p>
            <a:pPr marL="457200" indent="-457200" fontAlgn="auto">
              <a:spcBef>
                <a:spcPts val="0"/>
              </a:spcBef>
              <a:spcAft>
                <a:spcPts val="0"/>
              </a:spcAft>
              <a:buFontTx/>
              <a:buAutoNum type="arabicPeriod"/>
              <a:defRPr/>
            </a:pPr>
            <a:r>
              <a:rPr lang="en-US" sz="2000" dirty="0">
                <a:latin typeface="Times New Roman" pitchFamily="18" charset="0"/>
                <a:cs typeface="Times New Roman" pitchFamily="18" charset="0"/>
              </a:rPr>
              <a:t>The rate of production is very high.</a:t>
            </a:r>
          </a:p>
          <a:p>
            <a:pPr fontAlgn="auto">
              <a:spcBef>
                <a:spcPts val="0"/>
              </a:spcBef>
              <a:spcAft>
                <a:spcPts val="0"/>
              </a:spcAft>
              <a:defRPr/>
            </a:pPr>
            <a:r>
              <a:rPr lang="en-US" sz="2000" dirty="0">
                <a:latin typeface="Times New Roman" pitchFamily="18" charset="0"/>
                <a:cs typeface="Times New Roman" pitchFamily="18" charset="0"/>
              </a:rPr>
              <a:t>2. Skill is required from the operator to perform a broaching operation. In most cases, the operator merely loads and unloads the work-piece.</a:t>
            </a:r>
          </a:p>
          <a:p>
            <a:pPr fontAlgn="auto">
              <a:spcBef>
                <a:spcPts val="0"/>
              </a:spcBef>
              <a:spcAft>
                <a:spcPts val="0"/>
              </a:spcAft>
              <a:defRPr/>
            </a:pPr>
            <a:r>
              <a:rPr lang="en-US" sz="2000" dirty="0">
                <a:latin typeface="Times New Roman" pitchFamily="18" charset="0"/>
                <a:cs typeface="Times New Roman" pitchFamily="18" charset="0"/>
              </a:rPr>
              <a:t>3. High accuracy and a high class of surface finish are possible. </a:t>
            </a:r>
          </a:p>
          <a:p>
            <a:pPr fontAlgn="auto">
              <a:spcBef>
                <a:spcPts val="0"/>
              </a:spcBef>
              <a:spcAft>
                <a:spcPts val="0"/>
              </a:spcAft>
              <a:defRPr/>
            </a:pPr>
            <a:r>
              <a:rPr lang="en-US" sz="2000" dirty="0">
                <a:latin typeface="Times New Roman" pitchFamily="18" charset="0"/>
                <a:cs typeface="Times New Roman" pitchFamily="18" charset="0"/>
              </a:rPr>
              <a:t> 4.Both roughing finishing cuts are completed in one pass of the tool.</a:t>
            </a:r>
          </a:p>
          <a:p>
            <a:pPr fontAlgn="auto">
              <a:spcBef>
                <a:spcPts val="0"/>
              </a:spcBef>
              <a:spcAft>
                <a:spcPts val="0"/>
              </a:spcAft>
              <a:defRPr/>
            </a:pPr>
            <a:r>
              <a:rPr lang="en-US" sz="2000" dirty="0">
                <a:latin typeface="Times New Roman" pitchFamily="18" charset="0"/>
                <a:cs typeface="Times New Roman" pitchFamily="18" charset="0"/>
              </a:rPr>
              <a:t>5. broaching process is used for internal and external surface finishing.</a:t>
            </a:r>
          </a:p>
          <a:p>
            <a:pPr fontAlgn="auto">
              <a:spcBef>
                <a:spcPts val="0"/>
              </a:spcBef>
              <a:spcAft>
                <a:spcPts val="0"/>
              </a:spcAft>
              <a:defRPr/>
            </a:pPr>
            <a:r>
              <a:rPr lang="en-US" sz="2000" dirty="0">
                <a:latin typeface="Times New Roman" pitchFamily="18" charset="0"/>
                <a:cs typeface="Times New Roman" pitchFamily="18" charset="0"/>
              </a:rPr>
              <a:t>6. Any form or shape that can be reproduced on a broaching can be  machined.</a:t>
            </a:r>
          </a:p>
          <a:p>
            <a:pPr fontAlgn="auto">
              <a:spcBef>
                <a:spcPts val="0"/>
              </a:spcBef>
              <a:spcAft>
                <a:spcPts val="0"/>
              </a:spcAft>
              <a:defRPr/>
            </a:pPr>
            <a:r>
              <a:rPr lang="en-US" sz="2000" dirty="0">
                <a:latin typeface="Times New Roman" pitchFamily="18" charset="0"/>
                <a:cs typeface="Times New Roman" pitchFamily="18" charset="0"/>
              </a:rPr>
              <a:t>7. Cutting fluid may be readily applied where it is most effective because a broach tends to draw the fluid into the cut.</a:t>
            </a:r>
            <a:endParaRPr lang="en-US" dirty="0">
              <a:latin typeface="Times New Roman" pitchFamily="18" charset="0"/>
              <a:cs typeface="Times New Roman" pitchFamily="18" charset="0"/>
            </a:endParaRPr>
          </a:p>
        </p:txBody>
      </p:sp>
      <p:sp>
        <p:nvSpPr>
          <p:cNvPr id="14339" name="Title 3"/>
          <p:cNvSpPr>
            <a:spLocks noGrp="1"/>
          </p:cNvSpPr>
          <p:nvPr>
            <p:ph type="title"/>
          </p:nvPr>
        </p:nvSpPr>
        <p:spPr/>
        <p:txBody>
          <a:bodyPr/>
          <a:lstStyle/>
          <a:p>
            <a:r>
              <a:rPr lang="en-US" smtClean="0"/>
              <a:t>Advantages of Broaching</a:t>
            </a:r>
          </a:p>
        </p:txBody>
      </p:sp>
      <p:sp>
        <p:nvSpPr>
          <p:cNvPr id="14340" name="Rectangle 4"/>
          <p:cNvSpPr>
            <a:spLocks noChangeArrowheads="1"/>
          </p:cNvSpPr>
          <p:nvPr/>
        </p:nvSpPr>
        <p:spPr bwMode="auto">
          <a:xfrm>
            <a:off x="1449388" y="3446463"/>
            <a:ext cx="587375" cy="368300"/>
          </a:xfrm>
          <a:prstGeom prst="rect">
            <a:avLst/>
          </a:prstGeom>
          <a:noFill/>
          <a:ln w="9525">
            <a:noFill/>
            <a:miter lim="800000"/>
            <a:headEnd/>
            <a:tailEnd/>
          </a:ln>
        </p:spPr>
        <p:txBody>
          <a:bodyPr wrap="none">
            <a:spAutoFit/>
          </a:bodyPr>
          <a:lstStyle/>
          <a:p>
            <a:r>
              <a:rPr lang="en-US">
                <a:solidFill>
                  <a:srgbClr val="000000"/>
                </a:solidFill>
              </a:rPr>
              <a:t>The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CUTTING FLUIDS</a:t>
            </a:r>
          </a:p>
        </p:txBody>
      </p:sp>
      <p:sp>
        <p:nvSpPr>
          <p:cNvPr id="15363" name="Rectangle 2"/>
          <p:cNvSpPr>
            <a:spLocks noChangeArrowheads="1"/>
          </p:cNvSpPr>
          <p:nvPr/>
        </p:nvSpPr>
        <p:spPr bwMode="auto">
          <a:xfrm>
            <a:off x="838200" y="1600200"/>
            <a:ext cx="7086600" cy="2308225"/>
          </a:xfrm>
          <a:prstGeom prst="rect">
            <a:avLst/>
          </a:prstGeom>
          <a:noFill/>
          <a:ln w="9525">
            <a:noFill/>
            <a:miter lim="800000"/>
            <a:headEnd/>
            <a:tailEnd/>
          </a:ln>
        </p:spPr>
        <p:txBody>
          <a:bodyPr>
            <a:spAutoFit/>
          </a:bodyPr>
          <a:lstStyle/>
          <a:p>
            <a:r>
              <a:rPr lang="en-US" sz="3600">
                <a:latin typeface="Times New Roman" pitchFamily="18" charset="0"/>
                <a:cs typeface="Times New Roman" pitchFamily="18" charset="0"/>
              </a:rPr>
              <a:t>Cutting fluids are the fluids which are generally applied while the </a:t>
            </a:r>
            <a:r>
              <a:rPr lang="en-US" sz="3600">
                <a:solidFill>
                  <a:schemeClr val="tx2"/>
                </a:solidFill>
                <a:latin typeface="Times New Roman" pitchFamily="18" charset="0"/>
                <a:cs typeface="Times New Roman" pitchFamily="18" charset="0"/>
                <a:hlinkClick r:id="rId2"/>
              </a:rPr>
              <a:t>machining</a:t>
            </a:r>
            <a:r>
              <a:rPr lang="en-US" sz="3600">
                <a:latin typeface="Times New Roman" pitchFamily="18" charset="0"/>
                <a:cs typeface="Times New Roman" pitchFamily="18" charset="0"/>
              </a:rPr>
              <a:t>(or cutting) operation is taking place</a:t>
            </a:r>
            <a:r>
              <a:rPr lang="en-US"/>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752600" y="609600"/>
            <a:ext cx="4876800" cy="615950"/>
          </a:xfrm>
          <a:prstGeom prst="rect">
            <a:avLst/>
          </a:prstGeom>
          <a:noFill/>
          <a:ln w="9525">
            <a:noFill/>
            <a:miter lim="800000"/>
            <a:headEnd/>
            <a:tailEnd/>
          </a:ln>
        </p:spPr>
        <p:txBody>
          <a:bodyPr>
            <a:spAutoFit/>
          </a:bodyPr>
          <a:lstStyle/>
          <a:p>
            <a:r>
              <a:rPr lang="en-US" sz="3400">
                <a:latin typeface="Times New Roman" pitchFamily="18" charset="0"/>
                <a:cs typeface="Times New Roman" pitchFamily="18" charset="0"/>
              </a:rPr>
              <a:t>Functions of cutting fluids</a:t>
            </a:r>
          </a:p>
        </p:txBody>
      </p:sp>
      <p:sp>
        <p:nvSpPr>
          <p:cNvPr id="16387" name="Rectangle 3"/>
          <p:cNvSpPr>
            <a:spLocks noChangeArrowheads="1"/>
          </p:cNvSpPr>
          <p:nvPr/>
        </p:nvSpPr>
        <p:spPr bwMode="auto">
          <a:xfrm>
            <a:off x="1371600" y="1524000"/>
            <a:ext cx="5715000" cy="3490913"/>
          </a:xfrm>
          <a:prstGeom prst="rect">
            <a:avLst/>
          </a:prstGeom>
          <a:noFill/>
          <a:ln w="9525">
            <a:noFill/>
            <a:miter lim="800000"/>
            <a:headEnd/>
            <a:tailEnd/>
          </a:ln>
        </p:spPr>
        <p:txBody>
          <a:bodyPr>
            <a:spAutoFit/>
          </a:bodyPr>
          <a:lstStyle/>
          <a:p>
            <a:pPr marL="342900" indent="-342900">
              <a:lnSpc>
                <a:spcPct val="115000"/>
              </a:lnSpc>
              <a:buSzPts val="1000"/>
              <a:buFont typeface="Wingdings" pitchFamily="2" charset="2"/>
              <a:buChar char=""/>
              <a:tabLst>
                <a:tab pos="457200" algn="l"/>
              </a:tabLst>
            </a:pPr>
            <a:r>
              <a:rPr lang="en-US" sz="2400" b="1">
                <a:solidFill>
                  <a:srgbClr val="444444"/>
                </a:solidFill>
                <a:latin typeface="Times New Roman" pitchFamily="18" charset="0"/>
                <a:ea typeface="Calibri" pitchFamily="34" charset="0"/>
                <a:cs typeface="Times New Roman" pitchFamily="18" charset="0"/>
              </a:rPr>
              <a:t>Cool the tool and workpiece</a:t>
            </a:r>
            <a:endParaRPr lang="en-US" b="1">
              <a:latin typeface="Times New Roman" pitchFamily="18" charset="0"/>
              <a:ea typeface="Calibri" pitchFamily="34" charset="0"/>
              <a:cs typeface="Times New Roman" pitchFamily="18" charset="0"/>
            </a:endParaRPr>
          </a:p>
          <a:p>
            <a:pPr marL="342900" indent="-342900">
              <a:lnSpc>
                <a:spcPct val="115000"/>
              </a:lnSpc>
              <a:buSzPts val="1000"/>
              <a:buFont typeface="Wingdings" pitchFamily="2" charset="2"/>
              <a:buChar char=""/>
              <a:tabLst>
                <a:tab pos="457200" algn="l"/>
              </a:tabLst>
            </a:pPr>
            <a:r>
              <a:rPr lang="en-US" sz="2400" b="1">
                <a:solidFill>
                  <a:srgbClr val="444444"/>
                </a:solidFill>
                <a:latin typeface="Times New Roman" pitchFamily="18" charset="0"/>
                <a:ea typeface="Calibri" pitchFamily="34" charset="0"/>
                <a:cs typeface="Times New Roman" pitchFamily="18" charset="0"/>
              </a:rPr>
              <a:t>Reduce the friction</a:t>
            </a:r>
            <a:endParaRPr lang="en-US" b="1">
              <a:latin typeface="Times New Roman" pitchFamily="18" charset="0"/>
              <a:ea typeface="Calibri" pitchFamily="34" charset="0"/>
              <a:cs typeface="Times New Roman" pitchFamily="18" charset="0"/>
            </a:endParaRPr>
          </a:p>
          <a:p>
            <a:pPr marL="342900" indent="-342900">
              <a:lnSpc>
                <a:spcPct val="115000"/>
              </a:lnSpc>
              <a:buSzPts val="1000"/>
              <a:buFont typeface="Wingdings" pitchFamily="2" charset="2"/>
              <a:buChar char=""/>
              <a:tabLst>
                <a:tab pos="457200" algn="l"/>
              </a:tabLst>
            </a:pPr>
            <a:r>
              <a:rPr lang="en-US" sz="2400" b="1">
                <a:solidFill>
                  <a:srgbClr val="444444"/>
                </a:solidFill>
                <a:latin typeface="Times New Roman" pitchFamily="18" charset="0"/>
                <a:ea typeface="Calibri" pitchFamily="34" charset="0"/>
                <a:cs typeface="Times New Roman" pitchFamily="18" charset="0"/>
              </a:rPr>
              <a:t>Protect work against rusting</a:t>
            </a:r>
            <a:endParaRPr lang="en-US" b="1">
              <a:latin typeface="Times New Roman" pitchFamily="18" charset="0"/>
              <a:ea typeface="Calibri" pitchFamily="34" charset="0"/>
              <a:cs typeface="Times New Roman" pitchFamily="18" charset="0"/>
            </a:endParaRPr>
          </a:p>
          <a:p>
            <a:pPr marL="342900" indent="-342900">
              <a:lnSpc>
                <a:spcPct val="115000"/>
              </a:lnSpc>
              <a:buSzPts val="1000"/>
              <a:buFont typeface="Wingdings" pitchFamily="2" charset="2"/>
              <a:buChar char=""/>
              <a:tabLst>
                <a:tab pos="457200" algn="l"/>
              </a:tabLst>
            </a:pPr>
            <a:r>
              <a:rPr lang="en-US" sz="2400" b="1">
                <a:solidFill>
                  <a:srgbClr val="444444"/>
                </a:solidFill>
                <a:latin typeface="Times New Roman" pitchFamily="18" charset="0"/>
                <a:ea typeface="Calibri" pitchFamily="34" charset="0"/>
                <a:cs typeface="Times New Roman" pitchFamily="18" charset="0"/>
              </a:rPr>
              <a:t>Improve the surface finish</a:t>
            </a:r>
            <a:endParaRPr lang="en-US" b="1">
              <a:latin typeface="Times New Roman" pitchFamily="18" charset="0"/>
              <a:ea typeface="Calibri" pitchFamily="34" charset="0"/>
              <a:cs typeface="Times New Roman" pitchFamily="18" charset="0"/>
            </a:endParaRPr>
          </a:p>
          <a:p>
            <a:pPr marL="342900" indent="-342900">
              <a:lnSpc>
                <a:spcPct val="115000"/>
              </a:lnSpc>
              <a:buSzPts val="1000"/>
              <a:buFont typeface="Wingdings" pitchFamily="2" charset="2"/>
              <a:buChar char=""/>
              <a:tabLst>
                <a:tab pos="457200" algn="l"/>
              </a:tabLst>
            </a:pPr>
            <a:r>
              <a:rPr lang="en-US" sz="2400" b="1">
                <a:solidFill>
                  <a:srgbClr val="444444"/>
                </a:solidFill>
                <a:latin typeface="Times New Roman" pitchFamily="18" charset="0"/>
                <a:ea typeface="Calibri" pitchFamily="34" charset="0"/>
                <a:cs typeface="Times New Roman" pitchFamily="18" charset="0"/>
              </a:rPr>
              <a:t>Prevent the formation of Built-up edges (BUEs)</a:t>
            </a:r>
            <a:endParaRPr lang="en-US" b="1">
              <a:latin typeface="Times New Roman" pitchFamily="18" charset="0"/>
              <a:ea typeface="Calibri" pitchFamily="34" charset="0"/>
              <a:cs typeface="Times New Roman" pitchFamily="18" charset="0"/>
            </a:endParaRPr>
          </a:p>
          <a:p>
            <a:pPr marL="342900" indent="-342900">
              <a:lnSpc>
                <a:spcPct val="115000"/>
              </a:lnSpc>
              <a:buSzPts val="1000"/>
              <a:buFont typeface="Wingdings" pitchFamily="2" charset="2"/>
              <a:buChar char=""/>
              <a:tabLst>
                <a:tab pos="457200" algn="l"/>
              </a:tabLst>
            </a:pPr>
            <a:r>
              <a:rPr lang="en-US" sz="2400" b="1">
                <a:solidFill>
                  <a:srgbClr val="444444"/>
                </a:solidFill>
                <a:latin typeface="Times New Roman" pitchFamily="18" charset="0"/>
                <a:ea typeface="Calibri" pitchFamily="34" charset="0"/>
                <a:cs typeface="Times New Roman" pitchFamily="18" charset="0"/>
              </a:rPr>
              <a:t>Wash away the chips from the cutting zone</a:t>
            </a:r>
            <a:endParaRPr lang="en-US" b="1">
              <a:latin typeface="Times New Roman" pitchFamily="18" charset="0"/>
              <a:ea typeface="Calibri" pitchFamily="34"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365125" y="228600"/>
            <a:ext cx="8229600" cy="1143000"/>
          </a:xfrm>
        </p:spPr>
        <p:txBody>
          <a:bodyPr/>
          <a:lstStyle/>
          <a:p>
            <a:r>
              <a:rPr lang="en-US" sz="4800" b="1" smtClean="0">
                <a:latin typeface="Times New Roman" pitchFamily="18" charset="0"/>
                <a:cs typeface="Times New Roman" pitchFamily="18" charset="0"/>
              </a:rPr>
              <a:t>Type of Cutting Fluids</a:t>
            </a:r>
          </a:p>
        </p:txBody>
      </p:sp>
      <p:sp>
        <p:nvSpPr>
          <p:cNvPr id="5" name="Rectangle 4"/>
          <p:cNvSpPr/>
          <p:nvPr/>
        </p:nvSpPr>
        <p:spPr>
          <a:xfrm>
            <a:off x="838200" y="1600200"/>
            <a:ext cx="6553200" cy="3046413"/>
          </a:xfrm>
          <a:prstGeom prst="rect">
            <a:avLst/>
          </a:prstGeom>
        </p:spPr>
        <p:txBody>
          <a:bodyPr>
            <a:spAutoFit/>
          </a:bodyPr>
          <a:lstStyle/>
          <a:p>
            <a:pPr marL="514350" indent="-514350">
              <a:spcBef>
                <a:spcPts val="0"/>
              </a:spcBef>
              <a:spcAft>
                <a:spcPts val="0"/>
              </a:spcAft>
              <a:buFontTx/>
              <a:buAutoNum type="arabicPeriod"/>
              <a:defRPr/>
            </a:pPr>
            <a:r>
              <a:rPr lang="en-US" sz="3200" dirty="0">
                <a:latin typeface="Times New Roman" pitchFamily="18" charset="0"/>
                <a:cs typeface="Times New Roman" pitchFamily="18" charset="0"/>
              </a:rPr>
              <a:t>Neat Cutting Oils</a:t>
            </a:r>
          </a:p>
          <a:p>
            <a:pPr>
              <a:spcBef>
                <a:spcPts val="0"/>
              </a:spcBef>
              <a:spcAft>
                <a:spcPts val="0"/>
              </a:spcAft>
              <a:defRPr/>
            </a:pPr>
            <a:r>
              <a:rPr lang="en-US" sz="3200" dirty="0">
                <a:latin typeface="Times New Roman" pitchFamily="18" charset="0"/>
                <a:cs typeface="Times New Roman" pitchFamily="18" charset="0"/>
              </a:rPr>
              <a:t>2. Soluble oils</a:t>
            </a:r>
          </a:p>
          <a:p>
            <a:pPr>
              <a:spcBef>
                <a:spcPts val="0"/>
              </a:spcBef>
              <a:spcAft>
                <a:spcPts val="0"/>
              </a:spcAft>
              <a:defRPr/>
            </a:pPr>
            <a:r>
              <a:rPr lang="en-US" sz="3200" dirty="0">
                <a:latin typeface="Times New Roman" pitchFamily="18" charset="0"/>
                <a:cs typeface="Times New Roman" pitchFamily="18" charset="0"/>
              </a:rPr>
              <a:t>3. Synthetic Fluids</a:t>
            </a:r>
          </a:p>
          <a:p>
            <a:pPr fontAlgn="auto">
              <a:spcBef>
                <a:spcPts val="0"/>
              </a:spcBef>
              <a:spcAft>
                <a:spcPts val="0"/>
              </a:spcAft>
              <a:defRPr/>
            </a:pPr>
            <a:r>
              <a:rPr lang="en-US" sz="3200" dirty="0">
                <a:latin typeface="Times New Roman" pitchFamily="18" charset="0"/>
                <a:cs typeface="Times New Roman" pitchFamily="18" charset="0"/>
              </a:rPr>
              <a:t>4. Mineral Cutting Oils</a:t>
            </a:r>
          </a:p>
          <a:p>
            <a:pPr fontAlgn="auto">
              <a:spcBef>
                <a:spcPts val="0"/>
              </a:spcBef>
              <a:spcAft>
                <a:spcPts val="0"/>
              </a:spcAft>
              <a:defRPr/>
            </a:pPr>
            <a:r>
              <a:rPr lang="en-US" sz="3200" dirty="0">
                <a:latin typeface="Times New Roman" pitchFamily="18" charset="0"/>
                <a:cs typeface="Times New Roman" pitchFamily="18" charset="0"/>
              </a:rPr>
              <a:t>5.Chemical Compounds</a:t>
            </a:r>
          </a:p>
          <a:p>
            <a:pPr fontAlgn="auto">
              <a:spcBef>
                <a:spcPts val="0"/>
              </a:spcBef>
              <a:spcAft>
                <a:spcPts val="0"/>
              </a:spcAft>
              <a:defRPr/>
            </a:pPr>
            <a:r>
              <a:rPr lang="en-US" sz="3200" dirty="0">
                <a:latin typeface="Times New Roman" pitchFamily="18" charset="0"/>
                <a:cs typeface="Times New Roman" pitchFamily="18" charset="0"/>
              </a:rPr>
              <a:t>6. </a:t>
            </a:r>
            <a:r>
              <a:rPr lang="en-US" sz="3200" dirty="0" err="1">
                <a:latin typeface="Times New Roman" pitchFamily="18" charset="0"/>
                <a:cs typeface="Times New Roman" pitchFamily="18" charset="0"/>
              </a:rPr>
              <a:t>Sulphurised</a:t>
            </a:r>
            <a:r>
              <a:rPr lang="en-US" sz="3200" dirty="0">
                <a:latin typeface="Times New Roman" pitchFamily="18" charset="0"/>
                <a:cs typeface="Times New Roman" pitchFamily="18" charset="0"/>
              </a:rPr>
              <a:t> Mineral Oils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Application Of Cutting Fluids</a:t>
            </a:r>
          </a:p>
        </p:txBody>
      </p:sp>
      <p:sp>
        <p:nvSpPr>
          <p:cNvPr id="18435" name="Rectangle 2"/>
          <p:cNvSpPr>
            <a:spLocks noChangeArrowheads="1"/>
          </p:cNvSpPr>
          <p:nvPr/>
        </p:nvSpPr>
        <p:spPr bwMode="auto">
          <a:xfrm>
            <a:off x="1066800" y="1600200"/>
            <a:ext cx="7010400" cy="4494213"/>
          </a:xfrm>
          <a:prstGeom prst="rect">
            <a:avLst/>
          </a:prstGeom>
          <a:noFill/>
          <a:ln w="9525">
            <a:noFill/>
            <a:miter lim="800000"/>
            <a:headEnd/>
            <a:tailEnd/>
          </a:ln>
        </p:spPr>
        <p:txBody>
          <a:bodyPr>
            <a:spAutoFit/>
          </a:bodyPr>
          <a:lstStyle/>
          <a:p>
            <a:r>
              <a:rPr lang="en-US" sz="2200" b="1">
                <a:latin typeface="Times New Roman" pitchFamily="18" charset="0"/>
                <a:cs typeface="Times New Roman" pitchFamily="18" charset="0"/>
              </a:rPr>
              <a:t>Flooding</a:t>
            </a:r>
          </a:p>
          <a:p>
            <a:r>
              <a:rPr lang="en-US" sz="2200">
                <a:latin typeface="Times New Roman" pitchFamily="18" charset="0"/>
                <a:cs typeface="Times New Roman" pitchFamily="18" charset="0"/>
              </a:rPr>
              <a:t>In this method tool and workpiece are supplied with high volume of  the cutting fluids which are generally in liquid condition.</a:t>
            </a:r>
          </a:p>
          <a:p>
            <a:r>
              <a:rPr lang="en-US" sz="2200" b="1">
                <a:latin typeface="Times New Roman" pitchFamily="18" charset="0"/>
                <a:cs typeface="Times New Roman" pitchFamily="18" charset="0"/>
              </a:rPr>
              <a:t>Jet application</a:t>
            </a:r>
          </a:p>
          <a:p>
            <a:r>
              <a:rPr lang="en-US" sz="2200">
                <a:latin typeface="Times New Roman" pitchFamily="18" charset="0"/>
                <a:cs typeface="Times New Roman" pitchFamily="18" charset="0"/>
              </a:rPr>
              <a:t>In this method the cutting fluids which may be either gas or liquid are applied with high pressure on the tool and workpiece.</a:t>
            </a:r>
          </a:p>
          <a:p>
            <a:r>
              <a:rPr lang="en-US" sz="2200" b="1">
                <a:latin typeface="Times New Roman" pitchFamily="18" charset="0"/>
                <a:cs typeface="Times New Roman" pitchFamily="18" charset="0"/>
              </a:rPr>
              <a:t>Mist application</a:t>
            </a:r>
          </a:p>
          <a:p>
            <a:r>
              <a:rPr lang="en-US" sz="2200">
                <a:latin typeface="Times New Roman" pitchFamily="18" charset="0"/>
                <a:cs typeface="Times New Roman" pitchFamily="18" charset="0"/>
              </a:rPr>
              <a:t>In this method the cutting fluids are mixed with a gas (generally air) and applied to tool and workpiece. Mist application combines the properties of above mentioned both methods i.e. flooding and jet application.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b="1" smtClean="0">
                <a:latin typeface="Times New Roman" pitchFamily="18" charset="0"/>
                <a:cs typeface="Times New Roman" pitchFamily="18" charset="0"/>
              </a:rPr>
              <a:t>LUBRICANT</a:t>
            </a:r>
          </a:p>
        </p:txBody>
      </p:sp>
      <p:sp>
        <p:nvSpPr>
          <p:cNvPr id="19459" name="Content Placeholder 3"/>
          <p:cNvSpPr>
            <a:spLocks noGrp="1"/>
          </p:cNvSpPr>
          <p:nvPr>
            <p:ph idx="1"/>
          </p:nvPr>
        </p:nvSpPr>
        <p:spPr/>
        <p:txBody>
          <a:bodyPr/>
          <a:lstStyle/>
          <a:p>
            <a:r>
              <a:rPr lang="en-US" sz="3600" smtClean="0">
                <a:latin typeface="Times New Roman" pitchFamily="18" charset="0"/>
                <a:cs typeface="Times New Roman" pitchFamily="18" charset="0"/>
              </a:rPr>
              <a:t>A Lubricant is a substance which reduces the force of friction between two relatively moving solid surfaces in contact with each other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4800" b="1" smtClean="0">
                <a:latin typeface="Times New Roman" pitchFamily="18" charset="0"/>
                <a:cs typeface="Times New Roman" pitchFamily="18" charset="0"/>
              </a:rPr>
              <a:t>Classification of Lubricants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latin typeface="Times New Roman" pitchFamily="18" charset="0"/>
                <a:cs typeface="Times New Roman" pitchFamily="18" charset="0"/>
              </a:rPr>
              <a:t> SOLID</a:t>
            </a:r>
          </a:p>
          <a:p>
            <a:pPr marL="571500" indent="-571500" fontAlgn="auto">
              <a:spcAft>
                <a:spcPts val="0"/>
              </a:spcAft>
              <a:buFont typeface="+mj-lt"/>
              <a:buAutoNum type="alphaLcParenR"/>
              <a:defRPr/>
            </a:pPr>
            <a:r>
              <a:rPr lang="en-US" sz="2600" dirty="0" smtClean="0">
                <a:latin typeface="Times New Roman" pitchFamily="18" charset="0"/>
                <a:cs typeface="Times New Roman" pitchFamily="18" charset="0"/>
              </a:rPr>
              <a:t>Graphite</a:t>
            </a:r>
          </a:p>
          <a:p>
            <a:pPr marL="571500" indent="-571500" fontAlgn="auto">
              <a:spcAft>
                <a:spcPts val="0"/>
              </a:spcAft>
              <a:buFont typeface="+mj-lt"/>
              <a:buAutoNum type="alphaLcParenR"/>
              <a:defRPr/>
            </a:pPr>
            <a:r>
              <a:rPr lang="en-US" sz="2600" dirty="0" smtClean="0">
                <a:latin typeface="Times New Roman" pitchFamily="18" charset="0"/>
                <a:cs typeface="Times New Roman" pitchFamily="18" charset="0"/>
              </a:rPr>
              <a:t>Zinc oxide </a:t>
            </a:r>
          </a:p>
          <a:p>
            <a:pPr fontAlgn="auto">
              <a:spcAft>
                <a:spcPts val="0"/>
              </a:spcAft>
              <a:buFont typeface="Arial" pitchFamily="34" charset="0"/>
              <a:buChar char="•"/>
              <a:defRPr/>
            </a:pPr>
            <a:r>
              <a:rPr lang="en-US" dirty="0" smtClean="0">
                <a:latin typeface="Times New Roman" pitchFamily="18" charset="0"/>
                <a:cs typeface="Times New Roman" pitchFamily="18" charset="0"/>
              </a:rPr>
              <a:t> SEMI SOLID</a:t>
            </a:r>
          </a:p>
          <a:p>
            <a:pPr marL="571500" indent="-571500" fontAlgn="auto">
              <a:spcAft>
                <a:spcPts val="0"/>
              </a:spcAft>
              <a:buFont typeface="+mj-lt"/>
              <a:buAutoNum type="alphaLcParenR"/>
              <a:defRPr/>
            </a:pPr>
            <a:r>
              <a:rPr lang="en-US" sz="3000" dirty="0" smtClean="0">
                <a:latin typeface="Times New Roman" pitchFamily="18" charset="0"/>
                <a:cs typeface="Times New Roman" pitchFamily="18" charset="0"/>
              </a:rPr>
              <a:t> Greases</a:t>
            </a:r>
          </a:p>
          <a:p>
            <a:pPr fontAlgn="auto">
              <a:spcAft>
                <a:spcPts val="0"/>
              </a:spcAft>
              <a:buFont typeface="Arial" pitchFamily="34" charset="0"/>
              <a:buChar char="•"/>
              <a:defRPr/>
            </a:pPr>
            <a:r>
              <a:rPr lang="en-US" dirty="0" smtClean="0">
                <a:latin typeface="Times New Roman" pitchFamily="18" charset="0"/>
                <a:cs typeface="Times New Roman" pitchFamily="18" charset="0"/>
              </a:rPr>
              <a:t> LIQUID</a:t>
            </a:r>
          </a:p>
          <a:p>
            <a:pPr marL="514350" indent="-514350" fontAlgn="auto">
              <a:spcAft>
                <a:spcPts val="0"/>
              </a:spcAft>
              <a:buFont typeface="+mj-lt"/>
              <a:buAutoNum type="alphaLcParenR"/>
              <a:defRPr/>
            </a:pPr>
            <a:r>
              <a:rPr lang="en-US"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Vegetable Oils</a:t>
            </a:r>
          </a:p>
          <a:p>
            <a:pPr marL="514350" indent="-514350" fontAlgn="auto">
              <a:spcAft>
                <a:spcPts val="0"/>
              </a:spcAft>
              <a:buFont typeface="+mj-lt"/>
              <a:buAutoNum type="alphaLcParenR"/>
              <a:defRPr/>
            </a:pPr>
            <a:r>
              <a:rPr lang="en-US" sz="3000" dirty="0" smtClean="0">
                <a:latin typeface="Times New Roman" pitchFamily="18" charset="0"/>
                <a:cs typeface="Times New Roman" pitchFamily="18" charset="0"/>
              </a:rPr>
              <a:t> Animal Oils</a:t>
            </a:r>
          </a:p>
          <a:p>
            <a:pPr marL="514350" indent="-514350" fontAlgn="auto">
              <a:spcAft>
                <a:spcPts val="0"/>
              </a:spcAft>
              <a:buFont typeface="+mj-lt"/>
              <a:buAutoNum type="alphaLcParenR"/>
              <a:defRPr/>
            </a:pPr>
            <a:r>
              <a:rPr lang="en-US" sz="3000" dirty="0" smtClean="0">
                <a:latin typeface="Times New Roman" pitchFamily="18" charset="0"/>
                <a:cs typeface="Times New Roman" pitchFamily="18" charset="0"/>
              </a:rPr>
              <a:t> Synthetic Oils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609600" y="762000"/>
            <a:ext cx="8001000" cy="2338388"/>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Broaching is a machining process that uses a toothed tool, called a broach, to remove material</a:t>
            </a:r>
            <a:r>
              <a:rPr lang="en-US">
                <a:latin typeface="Times New Roman" pitchFamily="18" charset="0"/>
                <a:cs typeface="Times New Roman" pitchFamily="18" charset="0"/>
              </a:rPr>
              <a:t>. </a:t>
            </a:r>
            <a:r>
              <a:rPr lang="en-US" sz="2400">
                <a:latin typeface="Times New Roman" pitchFamily="18" charset="0"/>
                <a:cs typeface="Times New Roman" pitchFamily="18" charset="0"/>
              </a:rPr>
              <a:t>There are two main types of broaching: linear and rotary. In linear broaching, which is the more common process, the broach is run linearly against a surface of the workpiece to effect the cut.</a:t>
            </a:r>
          </a:p>
          <a:p>
            <a:endParaRPr lang="en-US">
              <a:latin typeface="Times New Roman" pitchFamily="18" charset="0"/>
              <a:cs typeface="Times New Roman" pitchFamily="18" charset="0"/>
            </a:endParaRPr>
          </a:p>
        </p:txBody>
      </p:sp>
      <p:pic>
        <p:nvPicPr>
          <p:cNvPr id="3075" name="Picture 2" descr="C:\Users\PERSONAL\Desktop\wt-2\broaching operation.jpg"/>
          <p:cNvPicPr>
            <a:picLocks noChangeAspect="1" noChangeArrowheads="1"/>
          </p:cNvPicPr>
          <p:nvPr/>
        </p:nvPicPr>
        <p:blipFill>
          <a:blip r:embed="rId2" cstate="print"/>
          <a:srcRect/>
          <a:stretch>
            <a:fillRect/>
          </a:stretch>
        </p:blipFill>
        <p:spPr bwMode="auto">
          <a:xfrm>
            <a:off x="609600" y="3276600"/>
            <a:ext cx="7239000" cy="2819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smtClean="0">
                <a:latin typeface="Times New Roman" pitchFamily="18" charset="0"/>
                <a:cs typeface="Times New Roman" pitchFamily="18" charset="0"/>
              </a:rPr>
              <a:t>Characteristics of Lubricant</a:t>
            </a:r>
          </a:p>
        </p:txBody>
      </p:sp>
      <p:sp>
        <p:nvSpPr>
          <p:cNvPr id="21507" name="Content Placeholder 2"/>
          <p:cNvSpPr>
            <a:spLocks noGrp="1"/>
          </p:cNvSpPr>
          <p:nvPr>
            <p:ph idx="1"/>
          </p:nvPr>
        </p:nvSpPr>
        <p:spPr/>
        <p:txBody>
          <a:bodyPr/>
          <a:lstStyle/>
          <a:p>
            <a:r>
              <a:rPr lang="en-US" smtClean="0">
                <a:latin typeface="Times New Roman" pitchFamily="18" charset="0"/>
                <a:cs typeface="Times New Roman" pitchFamily="18" charset="0"/>
              </a:rPr>
              <a:t> VISCOSITY</a:t>
            </a:r>
          </a:p>
          <a:p>
            <a:r>
              <a:rPr lang="en-US" smtClean="0">
                <a:latin typeface="Times New Roman" pitchFamily="18" charset="0"/>
                <a:cs typeface="Times New Roman" pitchFamily="18" charset="0"/>
              </a:rPr>
              <a:t> FLASH POINT </a:t>
            </a:r>
          </a:p>
          <a:p>
            <a:r>
              <a:rPr lang="en-US" smtClean="0">
                <a:latin typeface="Times New Roman" pitchFamily="18" charset="0"/>
                <a:cs typeface="Times New Roman" pitchFamily="18" charset="0"/>
              </a:rPr>
              <a:t> FIRE POINT</a:t>
            </a:r>
          </a:p>
          <a:p>
            <a:r>
              <a:rPr lang="en-US" smtClean="0">
                <a:latin typeface="Times New Roman" pitchFamily="18" charset="0"/>
                <a:cs typeface="Times New Roman" pitchFamily="18" charset="0"/>
              </a:rPr>
              <a:t> POUR POINT</a:t>
            </a:r>
          </a:p>
          <a:p>
            <a:r>
              <a:rPr lang="en-US" smtClean="0">
                <a:latin typeface="Times New Roman" pitchFamily="18" charset="0"/>
                <a:cs typeface="Times New Roman" pitchFamily="18" charset="0"/>
              </a:rPr>
              <a:t> OILINESS</a:t>
            </a:r>
          </a:p>
          <a:p>
            <a:r>
              <a:rPr lang="en-US" smtClean="0">
                <a:latin typeface="Times New Roman" pitchFamily="18" charset="0"/>
                <a:cs typeface="Times New Roman" pitchFamily="18" charset="0"/>
              </a:rPr>
              <a:t>ACID VALUE</a:t>
            </a:r>
          </a:p>
          <a:p>
            <a:r>
              <a:rPr lang="en-US" smtClean="0">
                <a:latin typeface="Times New Roman" pitchFamily="18" charset="0"/>
                <a:cs typeface="Times New Roman" pitchFamily="18" charset="0"/>
              </a:rPr>
              <a:t> VOLATILITY </a:t>
            </a:r>
          </a:p>
          <a:p>
            <a:endParaRPr lang="en-US" smtClean="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latin typeface="Times New Roman" pitchFamily="18" charset="0"/>
                <a:cs typeface="Times New Roman" pitchFamily="18" charset="0"/>
              </a:rPr>
              <a:t>METHODS OF LUBRICATION</a:t>
            </a:r>
          </a:p>
        </p:txBody>
      </p:sp>
      <p:sp>
        <p:nvSpPr>
          <p:cNvPr id="22531" name="Content Placeholder 2"/>
          <p:cNvSpPr>
            <a:spLocks noGrp="1"/>
          </p:cNvSpPr>
          <p:nvPr>
            <p:ph idx="1"/>
          </p:nvPr>
        </p:nvSpPr>
        <p:spPr/>
        <p:txBody>
          <a:bodyPr/>
          <a:lstStyle/>
          <a:p>
            <a:r>
              <a:rPr lang="en-US" smtClean="0">
                <a:latin typeface="Times New Roman" pitchFamily="18" charset="0"/>
                <a:cs typeface="Times New Roman" pitchFamily="18" charset="0"/>
              </a:rPr>
              <a:t>GREASE CUP</a:t>
            </a:r>
          </a:p>
          <a:p>
            <a:r>
              <a:rPr lang="en-US" smtClean="0">
                <a:latin typeface="Times New Roman" pitchFamily="18" charset="0"/>
                <a:cs typeface="Times New Roman" pitchFamily="18" charset="0"/>
              </a:rPr>
              <a:t> GRAVITY FEED</a:t>
            </a:r>
          </a:p>
          <a:p>
            <a:r>
              <a:rPr lang="en-US" smtClean="0">
                <a:latin typeface="Times New Roman" pitchFamily="18" charset="0"/>
                <a:cs typeface="Times New Roman" pitchFamily="18" charset="0"/>
              </a:rPr>
              <a:t> OIL CAN</a:t>
            </a:r>
          </a:p>
          <a:p>
            <a:r>
              <a:rPr lang="en-US" smtClean="0">
                <a:latin typeface="Times New Roman" pitchFamily="18" charset="0"/>
                <a:cs typeface="Times New Roman" pitchFamily="18" charset="0"/>
              </a:rPr>
              <a:t> FORCE FEED</a:t>
            </a:r>
          </a:p>
          <a:p>
            <a:r>
              <a:rPr lang="en-US" smtClean="0">
                <a:latin typeface="Times New Roman" pitchFamily="18" charset="0"/>
                <a:cs typeface="Times New Roman" pitchFamily="18" charset="0"/>
              </a:rPr>
              <a:t> SPLASH LUBRICATION</a:t>
            </a:r>
          </a:p>
          <a:p>
            <a:r>
              <a:rPr lang="en-US" smtClean="0">
                <a:latin typeface="Times New Roman" pitchFamily="18" charset="0"/>
                <a:cs typeface="Times New Roman" pitchFamily="18" charset="0"/>
              </a:rPr>
              <a:t> HAND OILING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14600"/>
            <a:ext cx="8229600" cy="1143000"/>
          </a:xfrm>
        </p:spPr>
        <p:txBody>
          <a:bodyPr/>
          <a:lstStyle/>
          <a:p>
            <a:r>
              <a:rPr lang="en-US" sz="7200" b="1" dirty="0" smtClean="0">
                <a:latin typeface="Times New Roman" pitchFamily="18" charset="0"/>
                <a:cs typeface="Times New Roman" pitchFamily="18" charset="0"/>
              </a:rPr>
              <a:t>Jigs And Fixtures</a:t>
            </a:r>
            <a:endParaRPr lang="en-US" sz="7200"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Times New Roman" pitchFamily="18" charset="0"/>
                <a:cs typeface="Times New Roman" pitchFamily="18" charset="0"/>
              </a:rPr>
              <a:t>JIG</a:t>
            </a:r>
            <a:endParaRPr lang="en-US" b="1" dirty="0">
              <a:latin typeface="Times New Roman" pitchFamily="18" charset="0"/>
              <a:cs typeface="Times New Roman" pitchFamily="18" charset="0"/>
            </a:endParaRPr>
          </a:p>
        </p:txBody>
      </p:sp>
      <p:sp>
        <p:nvSpPr>
          <p:cNvPr id="5" name="Content Placeholder 4"/>
          <p:cNvSpPr>
            <a:spLocks noGrp="1"/>
          </p:cNvSpPr>
          <p:nvPr>
            <p:ph idx="1"/>
          </p:nvPr>
        </p:nvSpPr>
        <p:spPr/>
        <p:txBody>
          <a:bodyPr/>
          <a:lstStyle/>
          <a:p>
            <a:r>
              <a:rPr lang="en-US" dirty="0" smtClean="0">
                <a:latin typeface="Times New Roman" pitchFamily="18" charset="0"/>
                <a:cs typeface="Times New Roman" pitchFamily="18" charset="0"/>
              </a:rPr>
              <a:t>It is a work holding device that holds, supports and locates the workpiece and guides the cutting tool for a specific operation. Jigs are usually fitted with hardened steel bushings for guiding or other cutting tools.</a:t>
            </a:r>
            <a:r>
              <a:rPr lang="en-US" dirty="0" smtClean="0"/>
              <a:t> A jig is a type of tool used to control the location and/or motion of another tool. </a:t>
            </a:r>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latin typeface="Times New Roman" pitchFamily="18" charset="0"/>
                <a:cs typeface="Times New Roman" pitchFamily="18" charset="0"/>
              </a:rPr>
              <a:t>FIXTURES</a:t>
            </a:r>
            <a:endParaRPr lang="en-US" sz="6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4000" dirty="0" smtClean="0">
                <a:latin typeface="Times New Roman" pitchFamily="18" charset="0"/>
                <a:cs typeface="Times New Roman" pitchFamily="18" charset="0"/>
              </a:rPr>
              <a:t>It is a work holding device that holds, supports and locates the workpiece for a specific operation but does not guide the cutting tool. It provides only a reference surface or a device.</a:t>
            </a:r>
            <a:endParaRPr lang="en-US" sz="40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Fundamental principles of Jigs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and Fixtures design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p:txBody>
          <a:bodyPr/>
          <a:lstStyle/>
          <a:p>
            <a:r>
              <a:rPr lang="en-US" dirty="0" smtClean="0"/>
              <a:t>Reduction of idle time</a:t>
            </a:r>
          </a:p>
          <a:p>
            <a:r>
              <a:rPr lang="en-US" dirty="0" smtClean="0"/>
              <a:t>Study of component</a:t>
            </a:r>
          </a:p>
          <a:p>
            <a:r>
              <a:rPr lang="en-US" dirty="0" smtClean="0"/>
              <a:t>Study of Machine</a:t>
            </a:r>
          </a:p>
          <a:p>
            <a:r>
              <a:rPr lang="en-US" dirty="0" smtClean="0"/>
              <a:t>Rigidity</a:t>
            </a:r>
          </a:p>
          <a:p>
            <a:r>
              <a:rPr lang="en-US" dirty="0" smtClean="0"/>
              <a:t>Location</a:t>
            </a:r>
          </a:p>
          <a:p>
            <a:r>
              <a:rPr lang="en-US" dirty="0" smtClean="0"/>
              <a:t>Loading</a:t>
            </a:r>
          </a:p>
          <a:p>
            <a:r>
              <a:rPr lang="en-US" dirty="0" smtClean="0"/>
              <a:t>Ejection of components</a:t>
            </a:r>
          </a:p>
          <a:p>
            <a:r>
              <a:rPr lang="en-US" dirty="0" smtClean="0"/>
              <a:t>Bushes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Material For Jigs and Fixtures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Timber </a:t>
            </a:r>
          </a:p>
          <a:p>
            <a:r>
              <a:rPr lang="en-US" dirty="0" smtClean="0">
                <a:latin typeface="Times New Roman" pitchFamily="18" charset="0"/>
                <a:cs typeface="Times New Roman" pitchFamily="18" charset="0"/>
              </a:rPr>
              <a:t>Cast Iron</a:t>
            </a:r>
          </a:p>
          <a:p>
            <a:r>
              <a:rPr lang="en-US" dirty="0" smtClean="0">
                <a:latin typeface="Times New Roman" pitchFamily="18" charset="0"/>
                <a:cs typeface="Times New Roman" pitchFamily="18" charset="0"/>
              </a:rPr>
              <a:t>Light Metals</a:t>
            </a:r>
          </a:p>
          <a:p>
            <a:r>
              <a:rPr lang="en-US" dirty="0" smtClean="0">
                <a:latin typeface="Times New Roman" pitchFamily="18" charset="0"/>
                <a:cs typeface="Times New Roman" pitchFamily="18" charset="0"/>
              </a:rPr>
              <a:t>Brasses and Bronzes</a:t>
            </a:r>
          </a:p>
          <a:p>
            <a:r>
              <a:rPr lang="en-US" dirty="0" smtClean="0">
                <a:latin typeface="Times New Roman" pitchFamily="18" charset="0"/>
                <a:cs typeface="Times New Roman" pitchFamily="18" charset="0"/>
              </a:rPr>
              <a:t>Steels</a:t>
            </a: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Location</a:t>
            </a:r>
            <a:endParaRPr lang="en-US" dirty="0"/>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Location refers to the establishment of a desired relationship between the workpiece and the jigs or fixture correctness of location directly influences the accuracy of the finished product.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16.jpeg"/>
          <p:cNvPicPr>
            <a:picLocks noChangeAspect="1" noChangeArrowheads="1"/>
          </p:cNvPicPr>
          <p:nvPr/>
        </p:nvPicPr>
        <p:blipFill>
          <a:blip r:embed="rId2" cstate="print"/>
          <a:srcRect/>
          <a:stretch>
            <a:fillRect/>
          </a:stretch>
        </p:blipFill>
        <p:spPr bwMode="auto">
          <a:xfrm>
            <a:off x="2438400" y="2057400"/>
            <a:ext cx="4516437" cy="441642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Possible degree of freedom for solid body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Arresting all degree of freedom</a:t>
            </a:r>
            <a:endParaRPr lang="en-US" dirty="0"/>
          </a:p>
        </p:txBody>
      </p:sp>
      <p:pic>
        <p:nvPicPr>
          <p:cNvPr id="40962" name="image19.jpeg"/>
          <p:cNvPicPr>
            <a:picLocks noChangeAspect="1" noChangeArrowheads="1"/>
          </p:cNvPicPr>
          <p:nvPr/>
        </p:nvPicPr>
        <p:blipFill>
          <a:blip r:embed="rId2" cstate="print"/>
          <a:srcRect/>
          <a:stretch>
            <a:fillRect/>
          </a:stretch>
        </p:blipFill>
        <p:spPr bwMode="auto">
          <a:xfrm>
            <a:off x="228600" y="2209800"/>
            <a:ext cx="4419600" cy="3352800"/>
          </a:xfrm>
          <a:prstGeom prst="rect">
            <a:avLst/>
          </a:prstGeom>
          <a:noFill/>
          <a:ln w="9525">
            <a:noFill/>
            <a:miter lim="800000"/>
            <a:headEnd/>
            <a:tailEnd/>
          </a:ln>
        </p:spPr>
      </p:pic>
      <p:pic>
        <p:nvPicPr>
          <p:cNvPr id="40963" name="image19.jpeg"/>
          <p:cNvPicPr>
            <a:picLocks noChangeAspect="1" noChangeArrowheads="1"/>
          </p:cNvPicPr>
          <p:nvPr/>
        </p:nvPicPr>
        <p:blipFill>
          <a:blip r:embed="rId2" cstate="print"/>
          <a:srcRect/>
          <a:stretch>
            <a:fillRect/>
          </a:stretch>
        </p:blipFill>
        <p:spPr bwMode="auto">
          <a:xfrm>
            <a:off x="4876800" y="1981200"/>
            <a:ext cx="4114800" cy="3581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 Broach Geometry</a:t>
            </a:r>
          </a:p>
        </p:txBody>
      </p:sp>
      <p:pic>
        <p:nvPicPr>
          <p:cNvPr id="4099" name="Picture 2" descr="C:\Users\PERSONAL\Desktop\wt-2\Broach_geometry.png"/>
          <p:cNvPicPr>
            <a:picLocks noChangeAspect="1" noChangeArrowheads="1"/>
          </p:cNvPicPr>
          <p:nvPr/>
        </p:nvPicPr>
        <p:blipFill>
          <a:blip r:embed="rId2" cstate="print"/>
          <a:srcRect/>
          <a:stretch>
            <a:fillRect/>
          </a:stretch>
        </p:blipFill>
        <p:spPr bwMode="auto">
          <a:xfrm>
            <a:off x="304800" y="1236663"/>
            <a:ext cx="8534400" cy="47069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33400" y="685800"/>
            <a:ext cx="79248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60375" algn="l"/>
              </a:tabLst>
            </a:pPr>
            <a:r>
              <a:rPr kumimoji="0" lang="en-US" sz="3200" b="1" i="0" u="none" strike="noStrike" cap="none" normalizeH="0" baseline="0" dirty="0" smtClean="0">
                <a:ln>
                  <a:noFill/>
                </a:ln>
                <a:effectLst/>
                <a:latin typeface="Times New Roman" pitchFamily="18" charset="0"/>
                <a:ea typeface="Baskerville Old Face" pitchFamily="18" charset="0"/>
                <a:cs typeface="Times New Roman" pitchFamily="18" charset="0"/>
              </a:rPr>
              <a:t>3-2-1 Principle	of Clamping Workpiece</a:t>
            </a:r>
            <a:endParaRPr kumimoji="0" lang="en-US" sz="7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0375" algn="l"/>
              </a:tabLst>
            </a:pPr>
            <a:r>
              <a:rPr kumimoji="0" lang="en-US" sz="2400" b="0" i="0" u="none" strike="noStrike" cap="none" normalizeH="0" baseline="0" dirty="0" smtClean="0">
                <a:ln>
                  <a:noFill/>
                </a:ln>
                <a:effectLst/>
                <a:latin typeface="Times New Roman" pitchFamily="18" charset="0"/>
                <a:ea typeface="Baskerville Old Face" pitchFamily="18" charset="0"/>
                <a:cs typeface="Times New Roman" pitchFamily="18" charset="0"/>
              </a:rPr>
              <a:t>It is principle of clamping widely used.</a:t>
            </a:r>
            <a:endParaRPr kumimoji="0" lang="en-US" sz="7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60375" algn="l"/>
              </a:tabLst>
            </a:pPr>
            <a:r>
              <a:rPr kumimoji="0" lang="en-US" sz="2400" b="1" i="0" u="none" strike="noStrike" cap="none" normalizeH="0" baseline="0" dirty="0" smtClean="0">
                <a:ln>
                  <a:noFill/>
                </a:ln>
                <a:effectLst/>
                <a:latin typeface="Times New Roman" pitchFamily="18" charset="0"/>
                <a:ea typeface="Baskerville Old Face" pitchFamily="18" charset="0"/>
                <a:cs typeface="Times New Roman" pitchFamily="18" charset="0"/>
              </a:rPr>
              <a:t>3 Pin </a:t>
            </a:r>
            <a:r>
              <a:rPr kumimoji="0" lang="en-US" sz="2400" b="0" i="0" u="none" strike="noStrike" cap="none" normalizeH="0" baseline="0" dirty="0" smtClean="0">
                <a:ln>
                  <a:noFill/>
                </a:ln>
                <a:effectLst/>
                <a:latin typeface="Times New Roman" pitchFamily="18" charset="0"/>
                <a:ea typeface="Baskerville Old Face" pitchFamily="18" charset="0"/>
                <a:cs typeface="Times New Roman" pitchFamily="18" charset="0"/>
              </a:rPr>
              <a:t>are used at Bottom</a:t>
            </a:r>
            <a:endParaRPr kumimoji="0" lang="en-US" sz="7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0375" algn="l"/>
              </a:tabLst>
            </a:pPr>
            <a:r>
              <a:rPr kumimoji="0" lang="en-US" sz="2400" b="0" i="0" u="none" strike="noStrike" cap="none" normalizeH="0" baseline="0" dirty="0" smtClean="0">
                <a:ln>
                  <a:noFill/>
                </a:ln>
                <a:effectLst/>
                <a:latin typeface="Times New Roman" pitchFamily="18" charset="0"/>
                <a:ea typeface="Baskerville Old Face" pitchFamily="18" charset="0"/>
                <a:cs typeface="Times New Roman" pitchFamily="18" charset="0"/>
              </a:rPr>
              <a:t>It will restrict 4 Rotational motion (X,Y Axis) and 1 Translation motion (-Z Direction)</a:t>
            </a:r>
            <a:endParaRPr kumimoji="0" lang="en-US" sz="7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60375" algn="l"/>
              </a:tabLst>
            </a:pPr>
            <a:r>
              <a:rPr kumimoji="0" lang="en-US" sz="2400" b="1" i="0" u="none" strike="noStrike" cap="none" normalizeH="0" baseline="0" dirty="0" smtClean="0">
                <a:ln>
                  <a:noFill/>
                </a:ln>
                <a:effectLst/>
                <a:latin typeface="Times New Roman" pitchFamily="18" charset="0"/>
                <a:ea typeface="Baskerville Old Face" pitchFamily="18" charset="0"/>
                <a:cs typeface="Times New Roman" pitchFamily="18" charset="0"/>
              </a:rPr>
              <a:t>2 Pin</a:t>
            </a:r>
            <a:endParaRPr kumimoji="0" lang="en-US" sz="7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0375" algn="l"/>
              </a:tabLst>
            </a:pPr>
            <a:r>
              <a:rPr kumimoji="0" lang="en-US" sz="2400" b="0" i="0" u="none" strike="noStrike" cap="none" normalizeH="0" baseline="0" dirty="0" smtClean="0">
                <a:ln>
                  <a:noFill/>
                </a:ln>
                <a:effectLst/>
                <a:latin typeface="Times New Roman" pitchFamily="18" charset="0"/>
                <a:ea typeface="Baskerville Old Face" pitchFamily="18" charset="0"/>
                <a:cs typeface="Times New Roman" pitchFamily="18" charset="0"/>
              </a:rPr>
              <a:t>It will Restrict 2 Rotational Motion (Z Axis) and 1 Translation motion in (+X Direction)</a:t>
            </a:r>
            <a:endParaRPr kumimoji="0" lang="en-US" sz="7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60375" algn="l"/>
              </a:tabLst>
            </a:pPr>
            <a:r>
              <a:rPr kumimoji="0" lang="en-US" sz="2400" b="1" i="0" u="none" strike="noStrike" cap="none" normalizeH="0" baseline="0" dirty="0" smtClean="0">
                <a:ln>
                  <a:noFill/>
                </a:ln>
                <a:effectLst/>
                <a:latin typeface="Times New Roman" pitchFamily="18" charset="0"/>
                <a:ea typeface="Baskerville Old Face" pitchFamily="18" charset="0"/>
                <a:cs typeface="Times New Roman" pitchFamily="18" charset="0"/>
              </a:rPr>
              <a:t>1 Pin</a:t>
            </a:r>
            <a:endParaRPr kumimoji="0" lang="en-US" sz="7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0375" algn="l"/>
              </a:tabLst>
            </a:pPr>
            <a:r>
              <a:rPr kumimoji="0" lang="en-US" sz="2400" b="0" i="0" u="none" strike="noStrike" cap="none" normalizeH="0" baseline="0" dirty="0" smtClean="0">
                <a:ln>
                  <a:noFill/>
                </a:ln>
                <a:effectLst/>
                <a:latin typeface="Times New Roman" pitchFamily="18" charset="0"/>
                <a:ea typeface="Baskerville Old Face" pitchFamily="18" charset="0"/>
                <a:cs typeface="Times New Roman" pitchFamily="18" charset="0"/>
              </a:rPr>
              <a:t>It will restrict 1 Translation Motion (+Y)</a:t>
            </a:r>
            <a:endParaRPr kumimoji="0" lang="en-US" sz="7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0375" algn="l"/>
              </a:tabLst>
            </a:pPr>
            <a:r>
              <a:rPr kumimoji="0" lang="en-US" sz="2400" b="0" i="0" u="none" strike="noStrike" cap="none" normalizeH="0" baseline="0" dirty="0" smtClean="0">
                <a:ln>
                  <a:noFill/>
                </a:ln>
                <a:effectLst/>
                <a:latin typeface="Times New Roman" pitchFamily="18" charset="0"/>
                <a:ea typeface="Baskerville Old Face" pitchFamily="18" charset="0"/>
                <a:cs typeface="Times New Roman" pitchFamily="18" charset="0"/>
              </a:rPr>
              <a:t>And Pin 3-2-1 combined will restrict 9 Motion</a:t>
            </a:r>
            <a:endParaRPr kumimoji="0" lang="en-US" sz="7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0375" algn="l"/>
              </a:tabLst>
            </a:pPr>
            <a:r>
              <a:rPr kumimoji="0" lang="en-US" sz="2400" b="0" i="0" u="none" strike="noStrike" cap="none" normalizeH="0" baseline="0" dirty="0" smtClean="0">
                <a:ln>
                  <a:noFill/>
                </a:ln>
                <a:effectLst/>
                <a:latin typeface="Times New Roman" pitchFamily="18" charset="0"/>
                <a:ea typeface="Baskerville Old Face" pitchFamily="18" charset="0"/>
                <a:cs typeface="Times New Roman" pitchFamily="18" charset="0"/>
              </a:rPr>
              <a:t>And Remaining 3 Motion is used to set work-piece at desired location and can be restricted by Clamp.</a:t>
            </a:r>
            <a:endParaRPr kumimoji="0" lang="en-US" sz="7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0375" algn="l"/>
              </a:tabLst>
            </a:pPr>
            <a:r>
              <a:rPr kumimoji="0" lang="en-US" sz="2400" b="0" i="0" u="none" strike="noStrike" cap="none" normalizeH="0" baseline="0" dirty="0" smtClean="0">
                <a:ln>
                  <a:noFill/>
                </a:ln>
                <a:effectLst/>
                <a:latin typeface="Times New Roman" pitchFamily="18" charset="0"/>
                <a:ea typeface="Baskerville Old Face" pitchFamily="18" charset="0"/>
                <a:cs typeface="Times New Roman" pitchFamily="18" charset="0"/>
              </a:rPr>
              <a:t>(*Notation given i.e +X, -X . Changes according to views)</a:t>
            </a:r>
            <a:endParaRPr kumimoji="0" lang="en-US" sz="18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1143000" y="533401"/>
            <a:ext cx="6369050" cy="5410200"/>
            <a:chOff x="0" y="0"/>
            <a:chExt cx="11478" cy="10375"/>
          </a:xfrm>
        </p:grpSpPr>
        <p:pic>
          <p:nvPicPr>
            <p:cNvPr id="45059" name="Picture 3"/>
            <p:cNvPicPr>
              <a:picLocks noChangeAspect="1" noChangeArrowheads="1"/>
            </p:cNvPicPr>
            <p:nvPr/>
          </p:nvPicPr>
          <p:blipFill>
            <a:blip r:embed="rId2" cstate="print"/>
            <a:srcRect/>
            <a:stretch>
              <a:fillRect/>
            </a:stretch>
          </p:blipFill>
          <p:spPr bwMode="auto">
            <a:xfrm>
              <a:off x="0" y="0"/>
              <a:ext cx="11403" cy="10375"/>
            </a:xfrm>
            <a:prstGeom prst="rect">
              <a:avLst/>
            </a:prstGeom>
            <a:noFill/>
            <a:ln w="9525">
              <a:noFill/>
              <a:miter lim="800000"/>
              <a:headEnd/>
              <a:tailEnd/>
            </a:ln>
          </p:spPr>
        </p:pic>
        <p:pic>
          <p:nvPicPr>
            <p:cNvPr id="45060" name="Picture 4"/>
            <p:cNvPicPr>
              <a:picLocks noChangeAspect="1" noChangeArrowheads="1"/>
            </p:cNvPicPr>
            <p:nvPr/>
          </p:nvPicPr>
          <p:blipFill>
            <a:blip r:embed="rId3" cstate="print"/>
            <a:srcRect/>
            <a:stretch>
              <a:fillRect/>
            </a:stretch>
          </p:blipFill>
          <p:spPr bwMode="auto">
            <a:xfrm>
              <a:off x="8434" y="713"/>
              <a:ext cx="3044" cy="3910"/>
            </a:xfrm>
            <a:prstGeom prst="rect">
              <a:avLst/>
            </a:prstGeom>
            <a:noFill/>
            <a:ln w="9525">
              <a:noFill/>
              <a:miter lim="800000"/>
              <a:headEnd/>
              <a:tailEnd/>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lstStyle/>
          <a:p>
            <a:r>
              <a:rPr lang="en-US" sz="5400" b="1" dirty="0" smtClean="0">
                <a:latin typeface="Times New Roman" pitchFamily="18" charset="0"/>
                <a:cs typeface="Times New Roman" pitchFamily="18" charset="0"/>
              </a:rPr>
              <a:t>TYPE OF LOCATOR</a:t>
            </a:r>
            <a:endParaRPr lang="en-US" sz="5400"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6081" name="Group 1"/>
          <p:cNvGrpSpPr>
            <a:grpSpLocks/>
          </p:cNvGrpSpPr>
          <p:nvPr/>
        </p:nvGrpSpPr>
        <p:grpSpPr bwMode="auto">
          <a:xfrm>
            <a:off x="2438400" y="533400"/>
            <a:ext cx="3962400" cy="5715000"/>
            <a:chOff x="0" y="0"/>
            <a:chExt cx="6240" cy="9592"/>
          </a:xfrm>
        </p:grpSpPr>
        <p:pic>
          <p:nvPicPr>
            <p:cNvPr id="46083" name="Picture 3"/>
            <p:cNvPicPr>
              <a:picLocks noChangeAspect="1" noChangeArrowheads="1"/>
            </p:cNvPicPr>
            <p:nvPr/>
          </p:nvPicPr>
          <p:blipFill>
            <a:blip r:embed="rId2" cstate="print"/>
            <a:srcRect/>
            <a:stretch>
              <a:fillRect/>
            </a:stretch>
          </p:blipFill>
          <p:spPr bwMode="auto">
            <a:xfrm>
              <a:off x="980" y="0"/>
              <a:ext cx="4830" cy="8505"/>
            </a:xfrm>
            <a:prstGeom prst="rect">
              <a:avLst/>
            </a:prstGeom>
            <a:noFill/>
          </p:spPr>
        </p:pic>
        <p:pic>
          <p:nvPicPr>
            <p:cNvPr id="46082" name="Picture 2"/>
            <p:cNvPicPr>
              <a:picLocks noChangeAspect="1" noChangeArrowheads="1"/>
            </p:cNvPicPr>
            <p:nvPr/>
          </p:nvPicPr>
          <p:blipFill>
            <a:blip r:embed="rId3" cstate="print"/>
            <a:srcRect/>
            <a:stretch>
              <a:fillRect/>
            </a:stretch>
          </p:blipFill>
          <p:spPr bwMode="auto">
            <a:xfrm>
              <a:off x="0" y="8495"/>
              <a:ext cx="6240" cy="1097"/>
            </a:xfrm>
            <a:prstGeom prst="rect">
              <a:avLst/>
            </a:prstGeom>
            <a:noFill/>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25.jpeg"/>
          <p:cNvPicPr>
            <a:picLocks noChangeAspect="1" noChangeArrowheads="1"/>
          </p:cNvPicPr>
          <p:nvPr/>
        </p:nvPicPr>
        <p:blipFill>
          <a:blip r:embed="rId2" cstate="print"/>
          <a:srcRect/>
          <a:stretch>
            <a:fillRect/>
          </a:stretch>
        </p:blipFill>
        <p:spPr bwMode="auto">
          <a:xfrm>
            <a:off x="1219200" y="228600"/>
            <a:ext cx="6858000" cy="613789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26.png"/>
          <p:cNvPicPr>
            <a:picLocks noChangeAspect="1" noChangeArrowheads="1"/>
          </p:cNvPicPr>
          <p:nvPr/>
        </p:nvPicPr>
        <p:blipFill>
          <a:blip r:embed="rId2" cstate="print"/>
          <a:srcRect/>
          <a:stretch>
            <a:fillRect/>
          </a:stretch>
        </p:blipFill>
        <p:spPr bwMode="auto">
          <a:xfrm>
            <a:off x="1143000" y="1981200"/>
            <a:ext cx="7280275" cy="45720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Pivoted arm with two points</a:t>
            </a:r>
            <a:endParaRPr lang="en-US"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by Holes</a:t>
            </a:r>
            <a:endParaRPr lang="en-US" dirty="0"/>
          </a:p>
        </p:txBody>
      </p:sp>
      <p:grpSp>
        <p:nvGrpSpPr>
          <p:cNvPr id="50178" name="Group 2"/>
          <p:cNvGrpSpPr>
            <a:grpSpLocks/>
          </p:cNvGrpSpPr>
          <p:nvPr/>
        </p:nvGrpSpPr>
        <p:grpSpPr bwMode="auto">
          <a:xfrm>
            <a:off x="269875" y="2057400"/>
            <a:ext cx="8659813" cy="3581400"/>
            <a:chOff x="424" y="353"/>
            <a:chExt cx="13639" cy="6364"/>
          </a:xfrm>
        </p:grpSpPr>
        <p:pic>
          <p:nvPicPr>
            <p:cNvPr id="50179" name="Picture 3"/>
            <p:cNvPicPr>
              <a:picLocks noChangeAspect="1" noChangeArrowheads="1"/>
            </p:cNvPicPr>
            <p:nvPr/>
          </p:nvPicPr>
          <p:blipFill>
            <a:blip r:embed="rId2" cstate="print"/>
            <a:srcRect/>
            <a:stretch>
              <a:fillRect/>
            </a:stretch>
          </p:blipFill>
          <p:spPr bwMode="auto">
            <a:xfrm>
              <a:off x="424" y="352"/>
              <a:ext cx="13639" cy="6364"/>
            </a:xfrm>
            <a:prstGeom prst="rect">
              <a:avLst/>
            </a:prstGeom>
            <a:noFill/>
            <a:ln w="9525">
              <a:noFill/>
              <a:miter lim="800000"/>
              <a:headEnd/>
              <a:tailEnd/>
            </a:ln>
          </p:spPr>
        </p:pic>
        <p:pic>
          <p:nvPicPr>
            <p:cNvPr id="50180" name="Picture 4"/>
            <p:cNvPicPr>
              <a:picLocks noChangeAspect="1" noChangeArrowheads="1"/>
            </p:cNvPicPr>
            <p:nvPr/>
          </p:nvPicPr>
          <p:blipFill>
            <a:blip r:embed="rId3" cstate="print"/>
            <a:srcRect/>
            <a:stretch>
              <a:fillRect/>
            </a:stretch>
          </p:blipFill>
          <p:spPr bwMode="auto">
            <a:xfrm>
              <a:off x="9014" y="5162"/>
              <a:ext cx="4560" cy="761"/>
            </a:xfrm>
            <a:prstGeom prst="rect">
              <a:avLst/>
            </a:prstGeom>
            <a:noFill/>
            <a:ln w="9525">
              <a:noFill/>
              <a:miter lim="800000"/>
              <a:headEnd/>
              <a:tailEnd/>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1201" name="Group 1"/>
          <p:cNvGrpSpPr>
            <a:grpSpLocks/>
          </p:cNvGrpSpPr>
          <p:nvPr/>
        </p:nvGrpSpPr>
        <p:grpSpPr bwMode="auto">
          <a:xfrm>
            <a:off x="1143000" y="533400"/>
            <a:ext cx="6964363" cy="5715000"/>
            <a:chOff x="0" y="0"/>
            <a:chExt cx="10967" cy="10124"/>
          </a:xfrm>
        </p:grpSpPr>
        <p:pic>
          <p:nvPicPr>
            <p:cNvPr id="51204" name="Picture 4"/>
            <p:cNvPicPr>
              <a:picLocks noChangeAspect="1" noChangeArrowheads="1"/>
            </p:cNvPicPr>
            <p:nvPr/>
          </p:nvPicPr>
          <p:blipFill>
            <a:blip r:embed="rId2" cstate="print"/>
            <a:srcRect/>
            <a:stretch>
              <a:fillRect/>
            </a:stretch>
          </p:blipFill>
          <p:spPr bwMode="auto">
            <a:xfrm>
              <a:off x="0" y="0"/>
              <a:ext cx="10967" cy="4664"/>
            </a:xfrm>
            <a:prstGeom prst="rect">
              <a:avLst/>
            </a:prstGeom>
            <a:noFill/>
          </p:spPr>
        </p:pic>
        <p:pic>
          <p:nvPicPr>
            <p:cNvPr id="51203" name="Picture 3"/>
            <p:cNvPicPr>
              <a:picLocks noChangeAspect="1" noChangeArrowheads="1"/>
            </p:cNvPicPr>
            <p:nvPr/>
          </p:nvPicPr>
          <p:blipFill>
            <a:blip r:embed="rId3" cstate="print"/>
            <a:srcRect/>
            <a:stretch>
              <a:fillRect/>
            </a:stretch>
          </p:blipFill>
          <p:spPr bwMode="auto">
            <a:xfrm>
              <a:off x="442" y="4480"/>
              <a:ext cx="10320" cy="5127"/>
            </a:xfrm>
            <a:prstGeom prst="rect">
              <a:avLst/>
            </a:prstGeom>
            <a:noFill/>
          </p:spPr>
        </p:pic>
        <p:pic>
          <p:nvPicPr>
            <p:cNvPr id="51202" name="Picture 2"/>
            <p:cNvPicPr>
              <a:picLocks noChangeAspect="1" noChangeArrowheads="1"/>
            </p:cNvPicPr>
            <p:nvPr/>
          </p:nvPicPr>
          <p:blipFill>
            <a:blip r:embed="rId4" cstate="print"/>
            <a:srcRect/>
            <a:stretch>
              <a:fillRect/>
            </a:stretch>
          </p:blipFill>
          <p:spPr bwMode="auto">
            <a:xfrm>
              <a:off x="2537" y="9352"/>
              <a:ext cx="5640" cy="771"/>
            </a:xfrm>
            <a:prstGeom prst="rect">
              <a:avLst/>
            </a:prstGeom>
            <a:noFill/>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CLAMPING</a:t>
            </a:r>
            <a:endParaRPr lang="en-US" dirty="0"/>
          </a:p>
        </p:txBody>
      </p:sp>
      <p:sp>
        <p:nvSpPr>
          <p:cNvPr id="3" name="Content Placeholder 2"/>
          <p:cNvSpPr>
            <a:spLocks noGrp="1"/>
          </p:cNvSpPr>
          <p:nvPr>
            <p:ph idx="1"/>
          </p:nvPr>
        </p:nvSpPr>
        <p:spPr/>
        <p:txBody>
          <a:bodyPr/>
          <a:lstStyle/>
          <a:p>
            <a:pPr algn="just"/>
            <a:r>
              <a:rPr lang="en-US" dirty="0" smtClean="0">
                <a:latin typeface="Times New Roman" pitchFamily="18" charset="0"/>
                <a:cs typeface="Times New Roman" pitchFamily="18" charset="0"/>
              </a:rPr>
              <a:t>Once workpiece is located, it is necessary to press it against locating surfaces and hold it there against the force acting upon it. </a:t>
            </a:r>
          </a:p>
          <a:p>
            <a:pPr algn="just"/>
            <a:r>
              <a:rPr lang="en-US" dirty="0" smtClean="0">
                <a:latin typeface="Times New Roman" pitchFamily="18" charset="0"/>
                <a:cs typeface="Times New Roman" pitchFamily="18" charset="0"/>
              </a:rPr>
              <a:t>The tool designer refers to this action as clamping and the mechanisms used for this action are known as clamps</a:t>
            </a:r>
            <a:r>
              <a:rPr lang="en-US" dirty="0" smtClean="0"/>
              <a: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Clamping Principles</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US" sz="2800" dirty="0" smtClean="0">
                <a:latin typeface="Times New Roman" pitchFamily="18" charset="0"/>
                <a:cs typeface="Times New Roman" pitchFamily="18" charset="0"/>
              </a:rPr>
              <a:t>Clamp should firmly hold the workpiece without distorting it.</a:t>
            </a:r>
          </a:p>
          <a:p>
            <a:pPr lvl="0"/>
            <a:r>
              <a:rPr lang="en-US" sz="2800" dirty="0" smtClean="0">
                <a:latin typeface="Times New Roman" pitchFamily="18" charset="0"/>
                <a:cs typeface="Times New Roman" pitchFamily="18" charset="0"/>
              </a:rPr>
              <a:t>Should overcome the maximum possible force exerted on workpiece by using minimum clamping force</a:t>
            </a:r>
          </a:p>
          <a:p>
            <a:pPr lvl="0"/>
            <a:r>
              <a:rPr lang="en-US" sz="2800" dirty="0" smtClean="0">
                <a:latin typeface="Times New Roman" pitchFamily="18" charset="0"/>
                <a:cs typeface="Times New Roman" pitchFamily="18" charset="0"/>
              </a:rPr>
              <a:t>Easy to operate</a:t>
            </a:r>
          </a:p>
          <a:p>
            <a:pPr lvl="0"/>
            <a:r>
              <a:rPr lang="en-US" sz="2800" dirty="0" smtClean="0">
                <a:latin typeface="Times New Roman" pitchFamily="18" charset="0"/>
                <a:cs typeface="Times New Roman" pitchFamily="18" charset="0"/>
              </a:rPr>
              <a:t>Vibrations should tighten the cams and wedges in the clamp design(if any) and not loosen them</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Broaching Tool</a:t>
            </a:r>
          </a:p>
        </p:txBody>
      </p:sp>
      <p:pic>
        <p:nvPicPr>
          <p:cNvPr id="5123" name="Picture 2" descr="C:\Users\PERSONAL\Desktop\wt-2\broaching tool.jpg"/>
          <p:cNvPicPr>
            <a:picLocks noChangeAspect="1" noChangeArrowheads="1"/>
          </p:cNvPicPr>
          <p:nvPr/>
        </p:nvPicPr>
        <p:blipFill>
          <a:blip r:embed="rId2" cstate="print"/>
          <a:srcRect/>
          <a:stretch>
            <a:fillRect/>
          </a:stretch>
        </p:blipFill>
        <p:spPr bwMode="auto">
          <a:xfrm>
            <a:off x="533400" y="2133600"/>
            <a:ext cx="8229600" cy="4114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Clamping</a:t>
            </a:r>
            <a:endParaRPr lang="en-US" dirty="0"/>
          </a:p>
        </p:txBody>
      </p:sp>
      <p:sp>
        <p:nvSpPr>
          <p:cNvPr id="3" name="Content Placeholder 2"/>
          <p:cNvSpPr>
            <a:spLocks noGrp="1"/>
          </p:cNvSpPr>
          <p:nvPr>
            <p:ph idx="1"/>
          </p:nvPr>
        </p:nvSpPr>
        <p:spPr/>
        <p:txBody>
          <a:bodyPr/>
          <a:lstStyle/>
          <a:p>
            <a:pPr lvl="0"/>
            <a:r>
              <a:rPr lang="en-US" dirty="0" smtClean="0">
                <a:latin typeface="Times New Roman" pitchFamily="18" charset="0"/>
                <a:cs typeface="Times New Roman" pitchFamily="18" charset="0"/>
              </a:rPr>
              <a:t>Mechanical Actuation Clamps</a:t>
            </a:r>
          </a:p>
          <a:p>
            <a:pPr lvl="0"/>
            <a:r>
              <a:rPr lang="en-US" dirty="0" smtClean="0">
                <a:latin typeface="Times New Roman" pitchFamily="18" charset="0"/>
                <a:cs typeface="Times New Roman" pitchFamily="18" charset="0"/>
              </a:rPr>
              <a:t>Pneumatic and Hydraulic Clamps</a:t>
            </a:r>
          </a:p>
          <a:p>
            <a:pPr lvl="0"/>
            <a:r>
              <a:rPr lang="en-US" dirty="0" smtClean="0">
                <a:latin typeface="Times New Roman" pitchFamily="18" charset="0"/>
                <a:cs typeface="Times New Roman" pitchFamily="18" charset="0"/>
              </a:rPr>
              <a:t>Vacuum Clamping</a:t>
            </a:r>
          </a:p>
          <a:p>
            <a:pPr lvl="0"/>
            <a:r>
              <a:rPr lang="en-US" dirty="0" smtClean="0">
                <a:latin typeface="Times New Roman" pitchFamily="18" charset="0"/>
                <a:cs typeface="Times New Roman" pitchFamily="18" charset="0"/>
              </a:rPr>
              <a:t>Magnetic Clamping</a:t>
            </a:r>
          </a:p>
          <a:p>
            <a:pPr lvl="0"/>
            <a:r>
              <a:rPr lang="en-US" dirty="0" smtClean="0">
                <a:latin typeface="Times New Roman" pitchFamily="18" charset="0"/>
                <a:cs typeface="Times New Roman" pitchFamily="18" charset="0"/>
              </a:rPr>
              <a:t>Electrostatic Clamping</a:t>
            </a:r>
          </a:p>
          <a:p>
            <a:pPr lvl="0"/>
            <a:r>
              <a:rPr lang="en-US" dirty="0" smtClean="0">
                <a:latin typeface="Times New Roman" pitchFamily="18" charset="0"/>
                <a:cs typeface="Times New Roman" pitchFamily="18" charset="0"/>
              </a:rPr>
              <a:t>Non Mechanical Clamping</a:t>
            </a:r>
          </a:p>
          <a:p>
            <a:pPr lvl="0"/>
            <a:r>
              <a:rPr lang="en-US" dirty="0" smtClean="0">
                <a:latin typeface="Times New Roman" pitchFamily="18" charset="0"/>
                <a:cs typeface="Times New Roman" pitchFamily="18" charset="0"/>
              </a:rPr>
              <a:t>Special Clamping Operations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Title 534"/>
          <p:cNvSpPr>
            <a:spLocks noGrp="1"/>
          </p:cNvSpPr>
          <p:nvPr>
            <p:ph type="title"/>
          </p:nvPr>
        </p:nvSpPr>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Types </a:t>
            </a:r>
            <a:r>
              <a:rPr lang="en-US" b="1" dirty="0" smtClean="0">
                <a:latin typeface="Times New Roman" pitchFamily="18" charset="0"/>
                <a:cs typeface="Times New Roman" pitchFamily="18" charset="0"/>
              </a:rPr>
              <a:t>of Clamps</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US" dirty="0" smtClean="0">
                <a:latin typeface="Times New Roman" pitchFamily="18" charset="0"/>
                <a:cs typeface="Times New Roman" pitchFamily="18" charset="0"/>
              </a:rPr>
              <a:t>Screw </a:t>
            </a:r>
            <a:r>
              <a:rPr lang="en-US" dirty="0" smtClean="0">
                <a:latin typeface="Times New Roman" pitchFamily="18" charset="0"/>
                <a:cs typeface="Times New Roman" pitchFamily="18" charset="0"/>
              </a:rPr>
              <a:t>clamps</a:t>
            </a:r>
          </a:p>
          <a:p>
            <a:pPr lvl="0"/>
            <a:r>
              <a:rPr lang="en-US" dirty="0" smtClean="0">
                <a:latin typeface="Times New Roman" pitchFamily="18" charset="0"/>
                <a:cs typeface="Times New Roman" pitchFamily="18" charset="0"/>
              </a:rPr>
              <a:t>Strap clamps</a:t>
            </a:r>
          </a:p>
          <a:p>
            <a:pPr lvl="0"/>
            <a:r>
              <a:rPr lang="en-US" dirty="0" smtClean="0">
                <a:latin typeface="Times New Roman" pitchFamily="18" charset="0"/>
                <a:cs typeface="Times New Roman" pitchFamily="18" charset="0"/>
              </a:rPr>
              <a:t>Pivoted clamps</a:t>
            </a:r>
          </a:p>
          <a:p>
            <a:pPr lvl="0"/>
            <a:r>
              <a:rPr lang="en-US" dirty="0" smtClean="0">
                <a:latin typeface="Times New Roman" pitchFamily="18" charset="0"/>
                <a:cs typeface="Times New Roman" pitchFamily="18" charset="0"/>
              </a:rPr>
              <a:t>Hinged clamps</a:t>
            </a:r>
          </a:p>
          <a:p>
            <a:pPr lvl="0"/>
            <a:r>
              <a:rPr lang="en-US" dirty="0" smtClean="0">
                <a:latin typeface="Times New Roman" pitchFamily="18" charset="0"/>
                <a:cs typeface="Times New Roman" pitchFamily="18" charset="0"/>
              </a:rPr>
              <a:t>Swinging clamps</a:t>
            </a:r>
          </a:p>
          <a:p>
            <a:pPr lvl="0"/>
            <a:r>
              <a:rPr lang="en-US" dirty="0" smtClean="0">
                <a:latin typeface="Times New Roman" pitchFamily="18" charset="0"/>
                <a:cs typeface="Times New Roman" pitchFamily="18" charset="0"/>
              </a:rPr>
              <a:t>Quick action clamps</a:t>
            </a:r>
          </a:p>
          <a:p>
            <a:pPr lvl="0"/>
            <a:r>
              <a:rPr lang="en-US" dirty="0" smtClean="0">
                <a:latin typeface="Times New Roman" pitchFamily="18" charset="0"/>
                <a:cs typeface="Times New Roman" pitchFamily="18" charset="0"/>
              </a:rPr>
              <a:t>Power clamps</a:t>
            </a:r>
          </a:p>
          <a:p>
            <a:pPr lvl="0"/>
            <a:r>
              <a:rPr lang="en-US" dirty="0" smtClean="0">
                <a:latin typeface="Times New Roman" pitchFamily="18" charset="0"/>
                <a:cs typeface="Times New Roman" pitchFamily="18" charset="0"/>
              </a:rPr>
              <a:t>Non-conventional clamps</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62.png"/>
          <p:cNvPicPr>
            <a:picLocks noChangeAspect="1" noChangeArrowheads="1"/>
          </p:cNvPicPr>
          <p:nvPr/>
        </p:nvPicPr>
        <p:blipFill>
          <a:blip r:embed="rId2" cstate="print"/>
          <a:srcRect/>
          <a:stretch>
            <a:fillRect/>
          </a:stretch>
        </p:blipFill>
        <p:spPr bwMode="auto">
          <a:xfrm>
            <a:off x="1676400" y="1524000"/>
            <a:ext cx="5029200" cy="49530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SCREW CLAMP</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STRAP CLAMP</a:t>
            </a:r>
            <a:endParaRPr lang="en-US" dirty="0"/>
          </a:p>
        </p:txBody>
      </p:sp>
      <p:pic>
        <p:nvPicPr>
          <p:cNvPr id="3074" name="image74.jpeg"/>
          <p:cNvPicPr>
            <a:picLocks noChangeAspect="1" noChangeArrowheads="1"/>
          </p:cNvPicPr>
          <p:nvPr/>
        </p:nvPicPr>
        <p:blipFill>
          <a:blip r:embed="rId2" cstate="print"/>
          <a:srcRect/>
          <a:stretch>
            <a:fillRect/>
          </a:stretch>
        </p:blipFill>
        <p:spPr bwMode="auto">
          <a:xfrm>
            <a:off x="914400" y="1676400"/>
            <a:ext cx="7165975" cy="373221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Retactable strap Clamp</a:t>
            </a:r>
            <a:endParaRPr lang="en-US" dirty="0"/>
          </a:p>
        </p:txBody>
      </p:sp>
      <p:pic>
        <p:nvPicPr>
          <p:cNvPr id="4098" name="image90.jpeg"/>
          <p:cNvPicPr>
            <a:picLocks noChangeAspect="1" noChangeArrowheads="1"/>
          </p:cNvPicPr>
          <p:nvPr/>
        </p:nvPicPr>
        <p:blipFill>
          <a:blip r:embed="rId2" cstate="print"/>
          <a:srcRect/>
          <a:stretch>
            <a:fillRect/>
          </a:stretch>
        </p:blipFill>
        <p:spPr bwMode="auto">
          <a:xfrm>
            <a:off x="1676400" y="2057400"/>
            <a:ext cx="6099175" cy="413226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Clamp</a:t>
            </a:r>
            <a:endParaRPr lang="en-US" dirty="0"/>
          </a:p>
        </p:txBody>
      </p:sp>
      <p:pic>
        <p:nvPicPr>
          <p:cNvPr id="5122" name="image108.png"/>
          <p:cNvPicPr>
            <a:picLocks noChangeAspect="1" noChangeArrowheads="1"/>
          </p:cNvPicPr>
          <p:nvPr/>
        </p:nvPicPr>
        <p:blipFill>
          <a:blip r:embed="rId2" cstate="print"/>
          <a:srcRect/>
          <a:stretch>
            <a:fillRect/>
          </a:stretch>
        </p:blipFill>
        <p:spPr bwMode="auto">
          <a:xfrm>
            <a:off x="2133600" y="2057400"/>
            <a:ext cx="5189537" cy="3810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Pivoted Clamp</a:t>
            </a:r>
            <a:endParaRPr lang="en-US" dirty="0"/>
          </a:p>
        </p:txBody>
      </p:sp>
      <p:pic>
        <p:nvPicPr>
          <p:cNvPr id="6146" name="image110.jpeg"/>
          <p:cNvPicPr>
            <a:picLocks noChangeAspect="1" noChangeArrowheads="1"/>
          </p:cNvPicPr>
          <p:nvPr/>
        </p:nvPicPr>
        <p:blipFill>
          <a:blip r:embed="rId2" cstate="print"/>
          <a:srcRect/>
          <a:stretch>
            <a:fillRect/>
          </a:stretch>
        </p:blipFill>
        <p:spPr bwMode="auto">
          <a:xfrm>
            <a:off x="609600" y="1981200"/>
            <a:ext cx="7969250" cy="372268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Hinged Clamp</a:t>
            </a:r>
            <a:endParaRPr lang="en-US"/>
          </a:p>
        </p:txBody>
      </p:sp>
      <p:pic>
        <p:nvPicPr>
          <p:cNvPr id="7170" name="image114.png"/>
          <p:cNvPicPr>
            <a:picLocks noChangeAspect="1" noChangeArrowheads="1"/>
          </p:cNvPicPr>
          <p:nvPr/>
        </p:nvPicPr>
        <p:blipFill>
          <a:blip r:embed="rId2" cstate="print"/>
          <a:srcRect/>
          <a:stretch>
            <a:fillRect/>
          </a:stretch>
        </p:blipFill>
        <p:spPr bwMode="auto">
          <a:xfrm>
            <a:off x="539750" y="1700213"/>
            <a:ext cx="8124825" cy="47450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ERSONAL\Desktop\wt-2\bm type.gif"/>
          <p:cNvPicPr>
            <a:picLocks noChangeAspect="1" noChangeArrowheads="1"/>
          </p:cNvPicPr>
          <p:nvPr/>
        </p:nvPicPr>
        <p:blipFill>
          <a:blip r:embed="rId2" cstate="print"/>
          <a:srcRect/>
          <a:stretch>
            <a:fillRect/>
          </a:stretch>
        </p:blipFill>
        <p:spPr bwMode="auto">
          <a:xfrm>
            <a:off x="742950" y="762000"/>
            <a:ext cx="7767638" cy="5410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990600" y="782638"/>
            <a:ext cx="6934200" cy="3292475"/>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Types of Broaching Machine</a:t>
            </a:r>
          </a:p>
          <a:p>
            <a:endParaRPr lang="en-US" sz="4000">
              <a:latin typeface="Times New Roman" pitchFamily="18" charset="0"/>
              <a:cs typeface="Times New Roman" pitchFamily="18" charset="0"/>
            </a:endParaRPr>
          </a:p>
          <a:p>
            <a:r>
              <a:rPr lang="en-US" sz="3200">
                <a:latin typeface="Times New Roman" pitchFamily="18" charset="0"/>
                <a:cs typeface="Times New Roman" pitchFamily="18" charset="0"/>
              </a:rPr>
              <a:t>1. Horizontal broaching machine</a:t>
            </a:r>
          </a:p>
          <a:p>
            <a:r>
              <a:rPr lang="en-US" sz="3200">
                <a:latin typeface="Times New Roman" pitchFamily="18" charset="0"/>
                <a:cs typeface="Times New Roman" pitchFamily="18" charset="0"/>
              </a:rPr>
              <a:t>2. Vertical broaching machines</a:t>
            </a:r>
          </a:p>
          <a:p>
            <a:r>
              <a:rPr lang="en-US" sz="3200">
                <a:latin typeface="Times New Roman" pitchFamily="18" charset="0"/>
                <a:cs typeface="Times New Roman" pitchFamily="18" charset="0"/>
              </a:rPr>
              <a:t>3. Surface broaching machines</a:t>
            </a:r>
          </a:p>
          <a:p>
            <a:r>
              <a:rPr lang="en-US" sz="3200">
                <a:latin typeface="Times New Roman" pitchFamily="18" charset="0"/>
                <a:cs typeface="Times New Roman" pitchFamily="18" charset="0"/>
              </a:rPr>
              <a:t>4.Continuous broaching machine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r>
              <a:rPr lang="en-US" smtClean="0"/>
              <a:t>Horizontal Broaching Machine</a:t>
            </a:r>
          </a:p>
        </p:txBody>
      </p:sp>
      <p:pic>
        <p:nvPicPr>
          <p:cNvPr id="8195" name="Picture 2" descr="C:\Users\PERSONAL\Desktop\wt-2\Horizontal-broaching-machine.jpg"/>
          <p:cNvPicPr>
            <a:picLocks noChangeAspect="1" noChangeArrowheads="1"/>
          </p:cNvPicPr>
          <p:nvPr/>
        </p:nvPicPr>
        <p:blipFill>
          <a:blip r:embed="rId2" cstate="print"/>
          <a:srcRect/>
          <a:stretch>
            <a:fillRect/>
          </a:stretch>
        </p:blipFill>
        <p:spPr bwMode="auto">
          <a:xfrm>
            <a:off x="838200" y="1752600"/>
            <a:ext cx="7543800" cy="3886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944562"/>
          </a:xfrm>
        </p:spPr>
        <p:txBody>
          <a:bodyPr/>
          <a:lstStyle/>
          <a:p>
            <a:r>
              <a:rPr lang="en-US" smtClean="0"/>
              <a:t>Vertical Broaching Machine</a:t>
            </a:r>
          </a:p>
        </p:txBody>
      </p:sp>
      <p:pic>
        <p:nvPicPr>
          <p:cNvPr id="9219" name="Picture 2" descr="C:\Users\PERSONAL\Desktop\wt-2\Vertical-Broaching-machine.jpg"/>
          <p:cNvPicPr>
            <a:picLocks noChangeAspect="1" noChangeArrowheads="1"/>
          </p:cNvPicPr>
          <p:nvPr/>
        </p:nvPicPr>
        <p:blipFill>
          <a:blip r:embed="rId2" cstate="print"/>
          <a:srcRect/>
          <a:stretch>
            <a:fillRect/>
          </a:stretch>
        </p:blipFill>
        <p:spPr bwMode="auto">
          <a:xfrm>
            <a:off x="1905000" y="1447800"/>
            <a:ext cx="5410200" cy="5181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Surface Broaching Machine</a:t>
            </a:r>
          </a:p>
        </p:txBody>
      </p:sp>
      <p:pic>
        <p:nvPicPr>
          <p:cNvPr id="10243" name="Picture 2" descr="C:\Users\PERSONAL\Desktop\wt-2\Surface-Broaching-Machine.jpg"/>
          <p:cNvPicPr>
            <a:picLocks noChangeAspect="1" noChangeArrowheads="1"/>
          </p:cNvPicPr>
          <p:nvPr/>
        </p:nvPicPr>
        <p:blipFill>
          <a:blip r:embed="rId2" cstate="print"/>
          <a:srcRect/>
          <a:stretch>
            <a:fillRect/>
          </a:stretch>
        </p:blipFill>
        <p:spPr bwMode="auto">
          <a:xfrm>
            <a:off x="838200" y="1890713"/>
            <a:ext cx="7315200" cy="37385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860</Words>
  <Application>Microsoft Office PowerPoint</Application>
  <PresentationFormat>On-screen Show (4:3)</PresentationFormat>
  <Paragraphs>163</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      BROACHING</vt:lpstr>
      <vt:lpstr>Slide 2</vt:lpstr>
      <vt:lpstr> Broach Geometry</vt:lpstr>
      <vt:lpstr>Broaching Tool</vt:lpstr>
      <vt:lpstr>Slide 5</vt:lpstr>
      <vt:lpstr>Slide 6</vt:lpstr>
      <vt:lpstr>Horizontal Broaching Machine</vt:lpstr>
      <vt:lpstr>Vertical Broaching Machine</vt:lpstr>
      <vt:lpstr>Surface Broaching Machine</vt:lpstr>
      <vt:lpstr>Slide 10</vt:lpstr>
      <vt:lpstr>Slide 11</vt:lpstr>
      <vt:lpstr>Slide 12</vt:lpstr>
      <vt:lpstr>Advantages of Broaching</vt:lpstr>
      <vt:lpstr>CUTTING FLUIDS</vt:lpstr>
      <vt:lpstr>Slide 15</vt:lpstr>
      <vt:lpstr>Type of Cutting Fluids</vt:lpstr>
      <vt:lpstr>Application Of Cutting Fluids</vt:lpstr>
      <vt:lpstr>LUBRICANT</vt:lpstr>
      <vt:lpstr>Classification of Lubricants</vt:lpstr>
      <vt:lpstr>Characteristics of Lubricant</vt:lpstr>
      <vt:lpstr>METHODS OF LUBRICATION</vt:lpstr>
      <vt:lpstr>Jigs And Fixtures</vt:lpstr>
      <vt:lpstr>JIG</vt:lpstr>
      <vt:lpstr>FIXTURES</vt:lpstr>
      <vt:lpstr> Fundamental principles of Jigs and Fixtures design </vt:lpstr>
      <vt:lpstr>Material For Jigs and Fixtures</vt:lpstr>
      <vt:lpstr>Principle of Location</vt:lpstr>
      <vt:lpstr>Possible degree of freedom for solid body</vt:lpstr>
      <vt:lpstr>Arresting all degree of freedom</vt:lpstr>
      <vt:lpstr>Slide 30</vt:lpstr>
      <vt:lpstr>Slide 31</vt:lpstr>
      <vt:lpstr>TYPE OF LOCATOR</vt:lpstr>
      <vt:lpstr>Slide 33</vt:lpstr>
      <vt:lpstr>Slide 34</vt:lpstr>
      <vt:lpstr>Pivoted arm with two points</vt:lpstr>
      <vt:lpstr>Location by Holes</vt:lpstr>
      <vt:lpstr>Slide 37</vt:lpstr>
      <vt:lpstr>CLAMPING</vt:lpstr>
      <vt:lpstr> Clamping Principles </vt:lpstr>
      <vt:lpstr>Type of Clamping</vt:lpstr>
      <vt:lpstr> Types of Clamps </vt:lpstr>
      <vt:lpstr>SCREW CLAMP</vt:lpstr>
      <vt:lpstr>STRAP CLAMP</vt:lpstr>
      <vt:lpstr>Retactable strap Clamp</vt:lpstr>
      <vt:lpstr>Edge Clamp</vt:lpstr>
      <vt:lpstr>Pivoted Clamp</vt:lpstr>
      <vt:lpstr>Hinged Clamp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PERSONAL</dc:creator>
  <cp:lastModifiedBy>acer</cp:lastModifiedBy>
  <cp:revision>22</cp:revision>
  <dcterms:created xsi:type="dcterms:W3CDTF">2020-03-19T16:53:32Z</dcterms:created>
  <dcterms:modified xsi:type="dcterms:W3CDTF">2020-03-20T06:48:36Z</dcterms:modified>
</cp:coreProperties>
</file>